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7" r:id="rId5"/>
    <p:sldId id="268" r:id="rId6"/>
    <p:sldId id="272" r:id="rId7"/>
    <p:sldId id="271" r:id="rId8"/>
    <p:sldId id="258" r:id="rId9"/>
    <p:sldId id="273" r:id="rId10"/>
    <p:sldId id="274" r:id="rId11"/>
    <p:sldId id="263" r:id="rId12"/>
    <p:sldId id="266" r:id="rId13"/>
    <p:sldId id="267" r:id="rId14"/>
    <p:sldId id="275" r:id="rId15"/>
    <p:sldId id="276" r:id="rId16"/>
    <p:sldId id="277" r:id="rId17"/>
    <p:sldId id="278" r:id="rId18"/>
    <p:sldId id="26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4A94"/>
    <a:srgbClr val="2651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1504537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727518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15125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4073701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9679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fecha 4"/>
          <p:cNvSpPr>
            <a:spLocks noGrp="1"/>
          </p:cNvSpPr>
          <p:nvPr>
            <p:ph type="dt" sz="half" idx="10"/>
          </p:nvPr>
        </p:nvSpPr>
        <p:spPr/>
        <p:txBody>
          <a:bodyPr/>
          <a:lstStyle/>
          <a:p>
            <a:fld id="{DEAF025D-1367-400A-8788-77153744D333}" type="datetimeFigureOut">
              <a:rPr lang="en-US" smtClean="0"/>
              <a:t>5/28/2025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074717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n-US"/>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Marcador de fecha 6"/>
          <p:cNvSpPr>
            <a:spLocks noGrp="1"/>
          </p:cNvSpPr>
          <p:nvPr>
            <p:ph type="dt" sz="half" idx="10"/>
          </p:nvPr>
        </p:nvSpPr>
        <p:spPr/>
        <p:txBody>
          <a:bodyPr/>
          <a:lstStyle/>
          <a:p>
            <a:fld id="{DEAF025D-1367-400A-8788-77153744D333}" type="datetimeFigureOut">
              <a:rPr lang="en-US" smtClean="0"/>
              <a:t>5/28/2025</a:t>
            </a:fld>
            <a:endParaRPr lang="en-US"/>
          </a:p>
        </p:txBody>
      </p:sp>
      <p:sp>
        <p:nvSpPr>
          <p:cNvPr id="8" name="Marcador de pie de página 7"/>
          <p:cNvSpPr>
            <a:spLocks noGrp="1"/>
          </p:cNvSpPr>
          <p:nvPr>
            <p:ph type="ftr" sz="quarter" idx="11"/>
          </p:nvPr>
        </p:nvSpPr>
        <p:spPr/>
        <p:txBody>
          <a:bodyPr/>
          <a:lstStyle/>
          <a:p>
            <a:endParaRPr lang="en-US"/>
          </a:p>
        </p:txBody>
      </p:sp>
      <p:sp>
        <p:nvSpPr>
          <p:cNvPr id="9" name="Marcador de número de diapositiva 8"/>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116173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fecha 2"/>
          <p:cNvSpPr>
            <a:spLocks noGrp="1"/>
          </p:cNvSpPr>
          <p:nvPr>
            <p:ph type="dt" sz="half" idx="10"/>
          </p:nvPr>
        </p:nvSpPr>
        <p:spPr/>
        <p:txBody>
          <a:bodyPr/>
          <a:lstStyle/>
          <a:p>
            <a:fld id="{DEAF025D-1367-400A-8788-77153744D333}" type="datetimeFigureOut">
              <a:rPr lang="en-US" smtClean="0"/>
              <a:t>5/28/2025</a:t>
            </a:fld>
            <a:endParaRPr lang="en-US"/>
          </a:p>
        </p:txBody>
      </p:sp>
      <p:sp>
        <p:nvSpPr>
          <p:cNvPr id="4" name="Marcador de pie de página 3"/>
          <p:cNvSpPr>
            <a:spLocks noGrp="1"/>
          </p:cNvSpPr>
          <p:nvPr>
            <p:ph type="ftr" sz="quarter" idx="11"/>
          </p:nvPr>
        </p:nvSpPr>
        <p:spPr/>
        <p:txBody>
          <a:bodyPr/>
          <a:lstStyle/>
          <a:p>
            <a:endParaRPr lang="en-US"/>
          </a:p>
        </p:txBody>
      </p:sp>
      <p:sp>
        <p:nvSpPr>
          <p:cNvPr id="5" name="Marcador de número de diapositiva 4"/>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179240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DEAF025D-1367-400A-8788-77153744D333}" type="datetimeFigureOut">
              <a:rPr lang="en-US" smtClean="0"/>
              <a:t>5/28/2025</a:t>
            </a:fld>
            <a:endParaRPr lang="en-US"/>
          </a:p>
        </p:txBody>
      </p:sp>
      <p:sp>
        <p:nvSpPr>
          <p:cNvPr id="3" name="Marcador de pie de página 2"/>
          <p:cNvSpPr>
            <a:spLocks noGrp="1"/>
          </p:cNvSpPr>
          <p:nvPr>
            <p:ph type="ftr" sz="quarter" idx="11"/>
          </p:nvPr>
        </p:nvSpPr>
        <p:spPr/>
        <p:txBody>
          <a:bodyPr/>
          <a:lstStyle/>
          <a:p>
            <a:endParaRPr lang="en-US"/>
          </a:p>
        </p:txBody>
      </p:sp>
      <p:sp>
        <p:nvSpPr>
          <p:cNvPr id="4" name="Marcador de número de diapositiva 3"/>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012026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EAF025D-1367-400A-8788-77153744D333}" type="datetimeFigureOut">
              <a:rPr lang="en-US" smtClean="0"/>
              <a:t>5/28/2025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016860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EAF025D-1367-400A-8788-77153744D333}" type="datetimeFigureOut">
              <a:rPr lang="en-US" smtClean="0"/>
              <a:t>5/28/2025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789463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AF025D-1367-400A-8788-77153744D333}" type="datetimeFigureOut">
              <a:rPr lang="en-US" smtClean="0"/>
              <a:t>5/28/2025</a:t>
            </a:fld>
            <a:endParaRPr lang="en-U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C48215-DCAB-4F25-B44B-7676789CBE17}" type="slidenum">
              <a:rPr lang="en-US" smtClean="0"/>
              <a:t>‹Nº›</a:t>
            </a:fld>
            <a:endParaRPr lang="en-US"/>
          </a:p>
        </p:txBody>
      </p:sp>
    </p:spTree>
    <p:extLst>
      <p:ext uri="{BB962C8B-B14F-4D97-AF65-F5344CB8AC3E}">
        <p14:creationId xmlns:p14="http://schemas.microsoft.com/office/powerpoint/2010/main" val="32599065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3159839" y="3257563"/>
            <a:ext cx="5527766" cy="1325563"/>
          </a:xfrm>
        </p:spPr>
        <p:txBody>
          <a:bodyPr>
            <a:normAutofit fontScale="90000"/>
          </a:bodyPr>
          <a:lstStyle/>
          <a:p>
            <a:pPr algn="ctr"/>
            <a:r>
              <a:rPr lang="es-CO" dirty="0">
                <a:solidFill>
                  <a:schemeClr val="bg1"/>
                </a:solidFill>
              </a:rPr>
              <a:t>Sistema de reserva para hoteles</a:t>
            </a:r>
            <a:br>
              <a:rPr lang="es-MX" dirty="0"/>
            </a:br>
            <a:br>
              <a:rPr lang="es-MX" sz="2700" dirty="0">
                <a:solidFill>
                  <a:schemeClr val="bg1"/>
                </a:solidFill>
              </a:rPr>
            </a:br>
            <a:r>
              <a:rPr lang="es-MX" sz="2700" dirty="0">
                <a:solidFill>
                  <a:schemeClr val="bg1"/>
                </a:solidFill>
              </a:rPr>
              <a:t>JHOAN ACOSTA – KEVIN PEREZ</a:t>
            </a:r>
            <a:br>
              <a:rPr lang="es-MX" sz="2700" dirty="0">
                <a:solidFill>
                  <a:schemeClr val="tx1"/>
                </a:solidFill>
              </a:rPr>
            </a:br>
            <a:endParaRPr lang="en-US" sz="2700" b="1" dirty="0">
              <a:solidFill>
                <a:schemeClr val="bg1"/>
              </a:solidFill>
              <a:latin typeface="Montserrat" panose="00000500000000000000" pitchFamily="2" charset="0"/>
            </a:endParaRPr>
          </a:p>
        </p:txBody>
      </p:sp>
    </p:spTree>
    <p:extLst>
      <p:ext uri="{BB962C8B-B14F-4D97-AF65-F5344CB8AC3E}">
        <p14:creationId xmlns:p14="http://schemas.microsoft.com/office/powerpoint/2010/main" val="9099222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202E17E-79B0-E66F-0DDB-49A09BD0CF86}"/>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798C123D-11CC-33AB-88BA-55FA0C351308}"/>
              </a:ext>
            </a:extLst>
          </p:cNvPr>
          <p:cNvSpPr>
            <a:spLocks noGrp="1"/>
          </p:cNvSpPr>
          <p:nvPr>
            <p:ph type="title"/>
          </p:nvPr>
        </p:nvSpPr>
        <p:spPr>
          <a:xfrm>
            <a:off x="839787" y="1266091"/>
            <a:ext cx="4284872" cy="1266093"/>
          </a:xfrm>
        </p:spPr>
        <p:txBody>
          <a:bodyPr>
            <a:normAutofit/>
          </a:bodyPr>
          <a:lstStyle/>
          <a:p>
            <a:r>
              <a:rPr lang="es-CO" b="1" dirty="0">
                <a:latin typeface="Helvetica "/>
              </a:rPr>
              <a:t>Dashboard Principal</a:t>
            </a:r>
            <a:endParaRPr lang="en-US" b="1" dirty="0">
              <a:solidFill>
                <a:srgbClr val="0D4A94"/>
              </a:solidFill>
              <a:latin typeface="Helvetica "/>
            </a:endParaRPr>
          </a:p>
        </p:txBody>
      </p:sp>
      <p:sp>
        <p:nvSpPr>
          <p:cNvPr id="4" name="Rectangle 2">
            <a:extLst>
              <a:ext uri="{FF2B5EF4-FFF2-40B4-BE49-F238E27FC236}">
                <a16:creationId xmlns:a16="http://schemas.microsoft.com/office/drawing/2014/main" id="{F14D5006-0D94-CFF2-3C9F-F75CC766C1C3}"/>
              </a:ext>
            </a:extLst>
          </p:cNvPr>
          <p:cNvSpPr>
            <a:spLocks noGrp="1" noChangeArrowheads="1"/>
          </p:cNvSpPr>
          <p:nvPr>
            <p:ph type="body" sz="half" idx="2"/>
          </p:nvPr>
        </p:nvSpPr>
        <p:spPr bwMode="auto">
          <a:xfrm>
            <a:off x="839788" y="2559319"/>
            <a:ext cx="4284871"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lang="es-CO" altLang="es-CO" sz="1800" dirty="0">
                <a:latin typeface="Helvetica "/>
              </a:rPr>
              <a:t>En este apartado de sistema se </a:t>
            </a:r>
            <a:r>
              <a:rPr lang="es-ES" sz="2000" dirty="0"/>
              <a:t>enfoca en optimizar la Tasa de Reservas Gestionadas Exitosamente para asegurar la máxima eficiencia en el manejo de reservas. También, se busca incrementar la Tasa de Ocupación Hotelera como un indicador directo de la optimización de recursos. Finalmente, se medirá el Tiempo Promedio de Registro de una Reserva para evaluar la agilidad y facilidad de uso del proceso.</a:t>
            </a:r>
            <a:endParaRPr kumimoji="0" lang="es-CO" altLang="es-CO" sz="1800" i="0" u="none" strike="noStrike" cap="none" normalizeH="0" baseline="0" dirty="0">
              <a:ln>
                <a:noFill/>
              </a:ln>
              <a:solidFill>
                <a:schemeClr val="tx1"/>
              </a:solidFill>
              <a:effectLst/>
              <a:latin typeface="Helvetica "/>
            </a:endParaRPr>
          </a:p>
        </p:txBody>
      </p:sp>
      <p:pic>
        <p:nvPicPr>
          <p:cNvPr id="5" name="Imagen 4">
            <a:extLst>
              <a:ext uri="{FF2B5EF4-FFF2-40B4-BE49-F238E27FC236}">
                <a16:creationId xmlns:a16="http://schemas.microsoft.com/office/drawing/2014/main" id="{EBDF7D78-430A-208A-9496-8C65ACEC30BC}"/>
              </a:ext>
            </a:extLst>
          </p:cNvPr>
          <p:cNvPicPr>
            <a:picLocks noChangeAspect="1"/>
          </p:cNvPicPr>
          <p:nvPr/>
        </p:nvPicPr>
        <p:blipFill>
          <a:blip r:embed="rId3"/>
          <a:stretch>
            <a:fillRect/>
          </a:stretch>
        </p:blipFill>
        <p:spPr>
          <a:xfrm>
            <a:off x="5300981" y="2428690"/>
            <a:ext cx="6769772" cy="2861767"/>
          </a:xfrm>
          <a:prstGeom prst="rect">
            <a:avLst/>
          </a:prstGeom>
        </p:spPr>
      </p:pic>
      <p:pic>
        <p:nvPicPr>
          <p:cNvPr id="6" name="Imagen 5" descr="Logotipo, nombre de la empresa&#10;&#10;El contenido generado por IA puede ser incorrecto.">
            <a:extLst>
              <a:ext uri="{FF2B5EF4-FFF2-40B4-BE49-F238E27FC236}">
                <a16:creationId xmlns:a16="http://schemas.microsoft.com/office/drawing/2014/main" id="{47CD9C2C-09DF-3DA6-1D03-8368C1291BD7}"/>
              </a:ext>
            </a:extLst>
          </p:cNvPr>
          <p:cNvPicPr>
            <a:picLocks noChangeAspect="1"/>
          </p:cNvPicPr>
          <p:nvPr/>
        </p:nvPicPr>
        <p:blipFill>
          <a:blip r:embed="rId4"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Tree>
    <p:extLst>
      <p:ext uri="{BB962C8B-B14F-4D97-AF65-F5344CB8AC3E}">
        <p14:creationId xmlns:p14="http://schemas.microsoft.com/office/powerpoint/2010/main" val="754688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EFA92E3-DE52-0F11-5178-03330796D173}"/>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B36C7AA2-7F08-8B06-312F-D52EC43078CD}"/>
              </a:ext>
            </a:extLst>
          </p:cNvPr>
          <p:cNvSpPr>
            <a:spLocks noGrp="1"/>
          </p:cNvSpPr>
          <p:nvPr>
            <p:ph type="title"/>
          </p:nvPr>
        </p:nvSpPr>
        <p:spPr>
          <a:xfrm>
            <a:off x="839787" y="1266091"/>
            <a:ext cx="4284872" cy="1266093"/>
          </a:xfrm>
        </p:spPr>
        <p:txBody>
          <a:bodyPr>
            <a:normAutofit/>
          </a:bodyPr>
          <a:lstStyle/>
          <a:p>
            <a:r>
              <a:rPr lang="es-CO" b="1" dirty="0">
                <a:latin typeface="Helvetica "/>
              </a:rPr>
              <a:t>Dashboard Principal</a:t>
            </a:r>
            <a:endParaRPr lang="en-US" b="1" dirty="0">
              <a:solidFill>
                <a:srgbClr val="0D4A94"/>
              </a:solidFill>
              <a:latin typeface="Helvetica "/>
            </a:endParaRPr>
          </a:p>
        </p:txBody>
      </p:sp>
      <p:sp>
        <p:nvSpPr>
          <p:cNvPr id="4" name="Rectangle 2">
            <a:extLst>
              <a:ext uri="{FF2B5EF4-FFF2-40B4-BE49-F238E27FC236}">
                <a16:creationId xmlns:a16="http://schemas.microsoft.com/office/drawing/2014/main" id="{0BF471FD-297C-F900-A6EE-D4DFA2B70209}"/>
              </a:ext>
            </a:extLst>
          </p:cNvPr>
          <p:cNvSpPr>
            <a:spLocks noGrp="1" noChangeArrowheads="1"/>
          </p:cNvSpPr>
          <p:nvPr>
            <p:ph type="body" sz="half" idx="2"/>
          </p:nvPr>
        </p:nvSpPr>
        <p:spPr bwMode="auto">
          <a:xfrm>
            <a:off x="839788" y="2559319"/>
            <a:ext cx="4284871"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lang="es-CO" altLang="es-CO" sz="1800" dirty="0">
                <a:latin typeface="Helvetica "/>
              </a:rPr>
              <a:t>En este apartado de sistema se </a:t>
            </a:r>
            <a:r>
              <a:rPr lang="es-ES" sz="2000" dirty="0"/>
              <a:t>enfoca en optimizar la Tasa de Reservas Gestionadas Exitosamente para asegurar la máxima eficiencia en el manejo de reservas. También, se busca incrementar la Tasa de Ocupación Hotelera como un indicador directo de la optimización de recursos. Finalmente, se medirá el Tiempo Promedio de Registro de una Reserva para evaluar la agilidad y facilidad de uso del proceso.</a:t>
            </a:r>
            <a:endParaRPr kumimoji="0" lang="es-CO" altLang="es-CO" sz="1800" i="0" u="none" strike="noStrike" cap="none" normalizeH="0" baseline="0" dirty="0">
              <a:ln>
                <a:noFill/>
              </a:ln>
              <a:solidFill>
                <a:schemeClr val="tx1"/>
              </a:solidFill>
              <a:effectLst/>
              <a:latin typeface="Helvetica "/>
            </a:endParaRPr>
          </a:p>
        </p:txBody>
      </p:sp>
      <p:pic>
        <p:nvPicPr>
          <p:cNvPr id="5" name="Imagen 4">
            <a:extLst>
              <a:ext uri="{FF2B5EF4-FFF2-40B4-BE49-F238E27FC236}">
                <a16:creationId xmlns:a16="http://schemas.microsoft.com/office/drawing/2014/main" id="{7D30A463-B091-4960-A4D3-78F4A54405C5}"/>
              </a:ext>
            </a:extLst>
          </p:cNvPr>
          <p:cNvPicPr>
            <a:picLocks noChangeAspect="1"/>
          </p:cNvPicPr>
          <p:nvPr/>
        </p:nvPicPr>
        <p:blipFill>
          <a:blip r:embed="rId3"/>
          <a:stretch>
            <a:fillRect/>
          </a:stretch>
        </p:blipFill>
        <p:spPr>
          <a:xfrm>
            <a:off x="5300981" y="2428690"/>
            <a:ext cx="6769772" cy="2861767"/>
          </a:xfrm>
          <a:prstGeom prst="rect">
            <a:avLst/>
          </a:prstGeom>
        </p:spPr>
      </p:pic>
      <p:pic>
        <p:nvPicPr>
          <p:cNvPr id="6" name="Imagen 5" descr="Logotipo, nombre de la empresa&#10;&#10;El contenido generado por IA puede ser incorrecto.">
            <a:extLst>
              <a:ext uri="{FF2B5EF4-FFF2-40B4-BE49-F238E27FC236}">
                <a16:creationId xmlns:a16="http://schemas.microsoft.com/office/drawing/2014/main" id="{1C5C9AB3-05CF-C137-F958-5D25F717277E}"/>
              </a:ext>
            </a:extLst>
          </p:cNvPr>
          <p:cNvPicPr>
            <a:picLocks noChangeAspect="1"/>
          </p:cNvPicPr>
          <p:nvPr/>
        </p:nvPicPr>
        <p:blipFill>
          <a:blip r:embed="rId4"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Tree>
    <p:extLst>
      <p:ext uri="{BB962C8B-B14F-4D97-AF65-F5344CB8AC3E}">
        <p14:creationId xmlns:p14="http://schemas.microsoft.com/office/powerpoint/2010/main" val="3688557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3E33B127-1DD7-04AE-3A25-14D1D5ABD9CD}"/>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252F8CC7-9DF1-1BC9-1F9E-5C1C1BCE40FD}"/>
              </a:ext>
            </a:extLst>
          </p:cNvPr>
          <p:cNvSpPr>
            <a:spLocks noGrp="1"/>
          </p:cNvSpPr>
          <p:nvPr>
            <p:ph type="title"/>
          </p:nvPr>
        </p:nvSpPr>
        <p:spPr>
          <a:xfrm>
            <a:off x="4883037" y="1135463"/>
            <a:ext cx="2425926" cy="1266093"/>
          </a:xfrm>
        </p:spPr>
        <p:txBody>
          <a:bodyPr>
            <a:normAutofit/>
          </a:bodyPr>
          <a:lstStyle/>
          <a:p>
            <a:r>
              <a:rPr lang="es-CO" b="1" dirty="0">
                <a:latin typeface="Helvetica "/>
              </a:rPr>
              <a:t>Conclusión</a:t>
            </a:r>
            <a:endParaRPr lang="en-US" b="1" dirty="0">
              <a:solidFill>
                <a:srgbClr val="0D4A94"/>
              </a:solidFill>
              <a:latin typeface="Helvetica "/>
            </a:endParaRPr>
          </a:p>
        </p:txBody>
      </p:sp>
      <p:sp>
        <p:nvSpPr>
          <p:cNvPr id="4" name="Rectangle 2">
            <a:extLst>
              <a:ext uri="{FF2B5EF4-FFF2-40B4-BE49-F238E27FC236}">
                <a16:creationId xmlns:a16="http://schemas.microsoft.com/office/drawing/2014/main" id="{B8FD01A6-E4CB-51F8-A562-D4AEBDF66940}"/>
              </a:ext>
            </a:extLst>
          </p:cNvPr>
          <p:cNvSpPr>
            <a:spLocks noGrp="1" noChangeArrowheads="1"/>
          </p:cNvSpPr>
          <p:nvPr>
            <p:ph type="body" sz="half" idx="2"/>
          </p:nvPr>
        </p:nvSpPr>
        <p:spPr bwMode="auto">
          <a:xfrm>
            <a:off x="1451704" y="2923590"/>
            <a:ext cx="9288592" cy="2086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s-ES" sz="1800" b="0" i="0" u="none" strike="noStrike" baseline="0" dirty="0">
                <a:solidFill>
                  <a:srgbClr val="000000"/>
                </a:solidFill>
                <a:latin typeface="Helvetica "/>
              </a:rPr>
              <a:t>La implementación del sistema APP-RESERVATION-HOTEL-WEB representa una mejora sustancial en la operación del hotel, al transformar un proceso manual propenso a errores en uno digitalizado y eficiente. Esto permitirá una gestión más precisa de las reservas, eliminará la duplicidad y pérdida de información, y proporcionará datos en tiempo real sobre la ocupación del hotel. En última instancia, la digitalización no solo optimizará la administración interna, sino que también mejorará significativamente la experiencia del cliente al garantizar la disponibilidad y el control de las habitaciones. </a:t>
            </a:r>
            <a:r>
              <a:rPr lang="es-ES" sz="1800" b="0" i="0" u="none" strike="noStrike" baseline="0" dirty="0">
                <a:solidFill>
                  <a:srgbClr val="000000"/>
                </a:solidFill>
                <a:latin typeface="Arial" panose="020B0604020202020204" pitchFamily="34" charset="0"/>
              </a:rPr>
              <a:t>	</a:t>
            </a:r>
          </a:p>
        </p:txBody>
      </p:sp>
      <p:pic>
        <p:nvPicPr>
          <p:cNvPr id="6" name="Imagen 5" descr="Logotipo, nombre de la empresa&#10;&#10;El contenido generado por IA puede ser incorrecto.">
            <a:extLst>
              <a:ext uri="{FF2B5EF4-FFF2-40B4-BE49-F238E27FC236}">
                <a16:creationId xmlns:a16="http://schemas.microsoft.com/office/drawing/2014/main" id="{4439FC6E-0329-FCB9-6D29-B046C1F2BC5C}"/>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Tree>
    <p:extLst>
      <p:ext uri="{BB962C8B-B14F-4D97-AF65-F5344CB8AC3E}">
        <p14:creationId xmlns:p14="http://schemas.microsoft.com/office/powerpoint/2010/main" val="2604631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A042EBD8-5BA7-FB2E-B72D-CC25C4978B0B}"/>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54E37948-E25F-F8B2-0D4C-36D024E8D9E4}"/>
              </a:ext>
            </a:extLst>
          </p:cNvPr>
          <p:cNvSpPr>
            <a:spLocks noGrp="1"/>
          </p:cNvSpPr>
          <p:nvPr>
            <p:ph type="title"/>
          </p:nvPr>
        </p:nvSpPr>
        <p:spPr>
          <a:xfrm>
            <a:off x="4883037" y="1135463"/>
            <a:ext cx="2425926" cy="1266093"/>
          </a:xfrm>
        </p:spPr>
        <p:txBody>
          <a:bodyPr>
            <a:normAutofit/>
          </a:bodyPr>
          <a:lstStyle/>
          <a:p>
            <a:r>
              <a:rPr lang="es-CO" b="1" dirty="0">
                <a:latin typeface="Helvetica "/>
              </a:rPr>
              <a:t>Conclusión</a:t>
            </a:r>
            <a:endParaRPr lang="en-US" b="1" dirty="0">
              <a:solidFill>
                <a:srgbClr val="0D4A94"/>
              </a:solidFill>
              <a:latin typeface="Helvetica "/>
            </a:endParaRPr>
          </a:p>
        </p:txBody>
      </p:sp>
      <p:sp>
        <p:nvSpPr>
          <p:cNvPr id="4" name="Rectangle 2">
            <a:extLst>
              <a:ext uri="{FF2B5EF4-FFF2-40B4-BE49-F238E27FC236}">
                <a16:creationId xmlns:a16="http://schemas.microsoft.com/office/drawing/2014/main" id="{978468BC-7551-4AFF-808F-68E61F4BAEA6}"/>
              </a:ext>
            </a:extLst>
          </p:cNvPr>
          <p:cNvSpPr>
            <a:spLocks noGrp="1" noChangeArrowheads="1"/>
          </p:cNvSpPr>
          <p:nvPr>
            <p:ph type="body" sz="half" idx="2"/>
          </p:nvPr>
        </p:nvSpPr>
        <p:spPr bwMode="auto">
          <a:xfrm>
            <a:off x="1451704" y="2923590"/>
            <a:ext cx="9288592" cy="2086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s-ES" sz="1800" b="0" i="0" u="none" strike="noStrike" baseline="0" dirty="0">
                <a:solidFill>
                  <a:srgbClr val="000000"/>
                </a:solidFill>
                <a:latin typeface="Helvetica "/>
              </a:rPr>
              <a:t>La implementación del sistema APP-RESERVATION-HOTEL-WEB representa una mejora sustancial en la operación del hotel, al transformar un proceso manual propenso a errores en uno digitalizado y eficiente. Esto permitirá una gestión más precisa de las reservas, eliminará la duplicidad y pérdida de información, y proporcionará datos en tiempo real sobre la ocupación del hotel. En última instancia, la digitalización no solo optimizará la administración interna, sino que también mejorará significativamente la experiencia del cliente al garantizar la disponibilidad y el control de las habitaciones. </a:t>
            </a:r>
            <a:r>
              <a:rPr lang="es-ES" sz="1800" b="0" i="0" u="none" strike="noStrike" baseline="0" dirty="0">
                <a:solidFill>
                  <a:srgbClr val="000000"/>
                </a:solidFill>
                <a:latin typeface="Arial" panose="020B0604020202020204" pitchFamily="34" charset="0"/>
              </a:rPr>
              <a:t>	</a:t>
            </a:r>
          </a:p>
        </p:txBody>
      </p:sp>
      <p:pic>
        <p:nvPicPr>
          <p:cNvPr id="6" name="Imagen 5" descr="Logotipo, nombre de la empresa&#10;&#10;El contenido generado por IA puede ser incorrecto.">
            <a:extLst>
              <a:ext uri="{FF2B5EF4-FFF2-40B4-BE49-F238E27FC236}">
                <a16:creationId xmlns:a16="http://schemas.microsoft.com/office/drawing/2014/main" id="{2205BD89-2BD2-006E-C2F6-8FB9B3875F91}"/>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Tree>
    <p:extLst>
      <p:ext uri="{BB962C8B-B14F-4D97-AF65-F5344CB8AC3E}">
        <p14:creationId xmlns:p14="http://schemas.microsoft.com/office/powerpoint/2010/main" val="24495708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a:extLst>
            <a:ext uri="{FF2B5EF4-FFF2-40B4-BE49-F238E27FC236}">
              <a16:creationId xmlns:a16="http://schemas.microsoft.com/office/drawing/2014/main" id="{B4CAD386-6C8E-BDD9-0F73-8BD116F1EF4D}"/>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789203D2-1473-BE04-B3AF-A78C5050E48B}"/>
              </a:ext>
            </a:extLst>
          </p:cNvPr>
          <p:cNvSpPr>
            <a:spLocks noGrp="1"/>
          </p:cNvSpPr>
          <p:nvPr>
            <p:ph type="title"/>
          </p:nvPr>
        </p:nvSpPr>
        <p:spPr>
          <a:xfrm>
            <a:off x="2062066" y="1203649"/>
            <a:ext cx="7753739" cy="638070"/>
          </a:xfrm>
        </p:spPr>
        <p:txBody>
          <a:bodyPr>
            <a:normAutofit/>
          </a:bodyPr>
          <a:lstStyle/>
          <a:p>
            <a:pPr algn="ctr"/>
            <a:r>
              <a:rPr lang="es-CO" b="1" dirty="0">
                <a:latin typeface="Helvetica "/>
              </a:rPr>
              <a:t>Presentación del sistema</a:t>
            </a:r>
            <a:endParaRPr lang="en-US" b="1" dirty="0">
              <a:latin typeface="Helvetica "/>
            </a:endParaRPr>
          </a:p>
        </p:txBody>
      </p:sp>
      <p:pic>
        <p:nvPicPr>
          <p:cNvPr id="6" name="Imagen 5" descr="Logotipo, nombre de la empresa&#10;&#10;El contenido generado por IA puede ser incorrecto.">
            <a:extLst>
              <a:ext uri="{FF2B5EF4-FFF2-40B4-BE49-F238E27FC236}">
                <a16:creationId xmlns:a16="http://schemas.microsoft.com/office/drawing/2014/main" id="{39F580E8-C098-7AB8-894B-863F6D17B6F5}"/>
              </a:ext>
            </a:extLst>
          </p:cNvPr>
          <p:cNvPicPr>
            <a:picLocks noChangeAspect="1"/>
          </p:cNvPicPr>
          <p:nvPr/>
        </p:nvPicPr>
        <p:blipFill>
          <a:blip r:embed="rId5"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pic>
        <p:nvPicPr>
          <p:cNvPr id="3" name="VIDEO_PRESENTACION">
            <a:hlinkClick r:id="" action="ppaction://media"/>
            <a:extLst>
              <a:ext uri="{FF2B5EF4-FFF2-40B4-BE49-F238E27FC236}">
                <a16:creationId xmlns:a16="http://schemas.microsoft.com/office/drawing/2014/main" id="{1102D5DC-48DE-AFBC-9C03-A9CDEC0D911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985865" y="1841719"/>
            <a:ext cx="8220269" cy="4657866"/>
          </a:xfrm>
          <a:prstGeom prst="rect">
            <a:avLst/>
          </a:prstGeom>
        </p:spPr>
      </p:pic>
    </p:spTree>
    <p:extLst>
      <p:ext uri="{BB962C8B-B14F-4D97-AF65-F5344CB8AC3E}">
        <p14:creationId xmlns:p14="http://schemas.microsoft.com/office/powerpoint/2010/main" val="2669607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5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0784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FB6621C-40DF-5E89-7EE6-5E64F2F07C14}"/>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5B96A79E-8ABC-4932-4FB7-957235C78ED9}"/>
              </a:ext>
            </a:extLst>
          </p:cNvPr>
          <p:cNvSpPr>
            <a:spLocks noGrp="1"/>
          </p:cNvSpPr>
          <p:nvPr>
            <p:ph type="title"/>
          </p:nvPr>
        </p:nvSpPr>
        <p:spPr>
          <a:xfrm>
            <a:off x="973017" y="1664087"/>
            <a:ext cx="4989244" cy="1237734"/>
          </a:xfrm>
        </p:spPr>
        <p:txBody>
          <a:bodyPr>
            <a:normAutofit fontScale="90000"/>
          </a:bodyPr>
          <a:lstStyle/>
          <a:p>
            <a:pPr algn="l"/>
            <a:br>
              <a:rPr lang="es-CO" sz="2800" b="0" i="0" u="none" strike="noStrike" baseline="0" dirty="0">
                <a:solidFill>
                  <a:srgbClr val="000000"/>
                </a:solidFill>
                <a:latin typeface="Arial" panose="020B0604020202020204" pitchFamily="34" charset="0"/>
              </a:rPr>
            </a:br>
            <a:r>
              <a:rPr lang="es-CO" sz="3200" b="1" i="0" u="none" strike="noStrike" baseline="0" dirty="0">
                <a:solidFill>
                  <a:srgbClr val="000000"/>
                </a:solidFill>
                <a:latin typeface="Arial" panose="020B0604020202020204" pitchFamily="34" charset="0"/>
              </a:rPr>
              <a:t>ENFOQUE TECNOSOLUTIONS S.A.S </a:t>
            </a:r>
            <a:endParaRPr lang="es-CO" sz="3200" b="0" i="0" u="none" strike="noStrike" baseline="0" dirty="0">
              <a:solidFill>
                <a:srgbClr val="000000"/>
              </a:solidFill>
              <a:latin typeface="Arial" panose="020B0604020202020204" pitchFamily="34" charset="0"/>
            </a:endParaRPr>
          </a:p>
        </p:txBody>
      </p:sp>
      <p:sp>
        <p:nvSpPr>
          <p:cNvPr id="13" name="Marcador de texto 12">
            <a:extLst>
              <a:ext uri="{FF2B5EF4-FFF2-40B4-BE49-F238E27FC236}">
                <a16:creationId xmlns:a16="http://schemas.microsoft.com/office/drawing/2014/main" id="{E85977FF-5897-ABEC-D355-79E93387107E}"/>
              </a:ext>
            </a:extLst>
          </p:cNvPr>
          <p:cNvSpPr>
            <a:spLocks noGrp="1"/>
          </p:cNvSpPr>
          <p:nvPr>
            <p:ph type="body" sz="half" idx="2"/>
          </p:nvPr>
        </p:nvSpPr>
        <p:spPr>
          <a:xfrm>
            <a:off x="973017" y="3429000"/>
            <a:ext cx="4669402" cy="2128385"/>
          </a:xfrm>
        </p:spPr>
        <p:txBody>
          <a:bodyPr>
            <a:normAutofit/>
          </a:bodyPr>
          <a:lstStyle/>
          <a:p>
            <a:pPr marL="0" indent="0" algn="just">
              <a:buNone/>
            </a:pPr>
            <a:r>
              <a:rPr lang="es-ES" b="1" dirty="0">
                <a:latin typeface="Helvetica "/>
              </a:rPr>
              <a:t>TECNOSOLUTIONS S.A.S</a:t>
            </a:r>
            <a:r>
              <a:rPr lang="es-ES" dirty="0">
                <a:latin typeface="Helvetica "/>
              </a:rPr>
              <a:t>, una empresa especializada en el desarrollo de </a:t>
            </a:r>
            <a:r>
              <a:rPr lang="es-ES" b="1" dirty="0">
                <a:latin typeface="Helvetica "/>
              </a:rPr>
              <a:t>aplicaciones web a medida</a:t>
            </a:r>
            <a:r>
              <a:rPr lang="es-ES" dirty="0">
                <a:latin typeface="Helvetica "/>
              </a:rPr>
              <a:t>, ha asumido el desafío de abordar los problemas operativos de la cadena hotelera </a:t>
            </a:r>
            <a:r>
              <a:rPr lang="es-ES" b="1" dirty="0">
                <a:latin typeface="Helvetica "/>
              </a:rPr>
              <a:t>YANAIRA COST</a:t>
            </a:r>
            <a:r>
              <a:rPr lang="es-ES" dirty="0">
                <a:latin typeface="Helvetica "/>
              </a:rPr>
              <a:t>. Nuestro enfoque se centra en una </a:t>
            </a:r>
            <a:r>
              <a:rPr lang="es-ES" b="1" dirty="0">
                <a:latin typeface="Helvetica "/>
              </a:rPr>
              <a:t>minuciosa recolección de todos los lineamientos y requisitos necesarios</a:t>
            </a:r>
            <a:r>
              <a:rPr lang="es-ES" dirty="0">
                <a:latin typeface="Helvetica "/>
              </a:rPr>
              <a:t> para diseñar e implementar una solución digital que resuelva las ineficiencias actuales.</a:t>
            </a:r>
            <a:endParaRPr lang="en-US" dirty="0">
              <a:solidFill>
                <a:srgbClr val="0D4A94"/>
              </a:solidFill>
              <a:latin typeface="Helvetica "/>
            </a:endParaRPr>
          </a:p>
        </p:txBody>
      </p:sp>
      <p:pic>
        <p:nvPicPr>
          <p:cNvPr id="3" name="Imagen 2" descr="Logotipo, nombre de la empresa&#10;&#10;El contenido generado por IA puede ser incorrecto.">
            <a:extLst>
              <a:ext uri="{FF2B5EF4-FFF2-40B4-BE49-F238E27FC236}">
                <a16:creationId xmlns:a16="http://schemas.microsoft.com/office/drawing/2014/main" id="{E1D846E3-5D43-A619-AF52-D3BCEE09A2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61719" y="1944883"/>
            <a:ext cx="3612502" cy="3612502"/>
          </a:xfrm>
          <a:prstGeom prst="rect">
            <a:avLst/>
          </a:prstGeom>
        </p:spPr>
      </p:pic>
    </p:spTree>
    <p:extLst>
      <p:ext uri="{BB962C8B-B14F-4D97-AF65-F5344CB8AC3E}">
        <p14:creationId xmlns:p14="http://schemas.microsoft.com/office/powerpoint/2010/main" val="3638547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328A9FB-D288-39BA-5C05-E3AE08A35EA5}"/>
            </a:ext>
          </a:extLst>
        </p:cNvPr>
        <p:cNvGrpSpPr/>
        <p:nvPr/>
      </p:nvGrpSpPr>
      <p:grpSpPr>
        <a:xfrm>
          <a:off x="0" y="0"/>
          <a:ext cx="0" cy="0"/>
          <a:chOff x="0" y="0"/>
          <a:chExt cx="0" cy="0"/>
        </a:xfrm>
      </p:grpSpPr>
      <p:pic>
        <p:nvPicPr>
          <p:cNvPr id="2" name="Imagen 1" descr="Logotipo, nombre de la empresa&#10;&#10;El contenido generado por IA puede ser incorrecto.">
            <a:extLst>
              <a:ext uri="{FF2B5EF4-FFF2-40B4-BE49-F238E27FC236}">
                <a16:creationId xmlns:a16="http://schemas.microsoft.com/office/drawing/2014/main" id="{345DD04D-D121-55DC-8788-C73BC62CA9B3}"/>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
        <p:nvSpPr>
          <p:cNvPr id="12" name="Título 11">
            <a:extLst>
              <a:ext uri="{FF2B5EF4-FFF2-40B4-BE49-F238E27FC236}">
                <a16:creationId xmlns:a16="http://schemas.microsoft.com/office/drawing/2014/main" id="{C4E840DF-AF08-3298-CFAD-A65547B1D1F8}"/>
              </a:ext>
            </a:extLst>
          </p:cNvPr>
          <p:cNvSpPr>
            <a:spLocks noGrp="1"/>
          </p:cNvSpPr>
          <p:nvPr>
            <p:ph type="title"/>
          </p:nvPr>
        </p:nvSpPr>
        <p:spPr>
          <a:xfrm>
            <a:off x="1533210" y="1306284"/>
            <a:ext cx="4038984" cy="702479"/>
          </a:xfrm>
        </p:spPr>
        <p:txBody>
          <a:bodyPr/>
          <a:lstStyle/>
          <a:p>
            <a:pPr algn="ctr"/>
            <a:r>
              <a:rPr lang="es-CO" b="1" dirty="0">
                <a:latin typeface="Helvetica bold"/>
              </a:rPr>
              <a:t>Problema existente</a:t>
            </a:r>
            <a:endParaRPr lang="en-US" dirty="0">
              <a:solidFill>
                <a:srgbClr val="0D4A94"/>
              </a:solidFill>
              <a:latin typeface="Helvetica bold"/>
            </a:endParaRPr>
          </a:p>
        </p:txBody>
      </p:sp>
      <p:sp>
        <p:nvSpPr>
          <p:cNvPr id="13" name="Marcador de texto 12">
            <a:extLst>
              <a:ext uri="{FF2B5EF4-FFF2-40B4-BE49-F238E27FC236}">
                <a16:creationId xmlns:a16="http://schemas.microsoft.com/office/drawing/2014/main" id="{00151C20-BF48-157C-0291-2DEC922E477B}"/>
              </a:ext>
            </a:extLst>
          </p:cNvPr>
          <p:cNvSpPr>
            <a:spLocks noGrp="1"/>
          </p:cNvSpPr>
          <p:nvPr>
            <p:ph type="body" sz="half" idx="2"/>
          </p:nvPr>
        </p:nvSpPr>
        <p:spPr>
          <a:xfrm>
            <a:off x="1168025" y="2281049"/>
            <a:ext cx="4769355" cy="3699874"/>
          </a:xfrm>
        </p:spPr>
        <p:txBody>
          <a:bodyPr>
            <a:noAutofit/>
          </a:bodyPr>
          <a:lstStyle/>
          <a:p>
            <a:pPr algn="just"/>
            <a:r>
              <a:rPr lang="es-ES" sz="1800" b="0" i="0" u="none" strike="noStrike" baseline="0" dirty="0">
                <a:solidFill>
                  <a:srgbClr val="000000"/>
                </a:solidFill>
                <a:latin typeface="Arial" panose="020B0604020202020204" pitchFamily="34" charset="0"/>
              </a:rPr>
              <a:t> En el hotel actualmente llevan las reservas y lista de clientes en unas libretas diligenciando las reservas a mano y esto ocasiona errores de duplicidad de información, perdida de información y no cuentan con un control sobre cuantas personas están en el hotel actualmente esto afectando directamente a la parte administrativa impidiendo que puedan tener datos reales de en que estado se encuentra el hotel. Esta desorganización afecta la experiencia de los usuarios al momento de realizar una reserva porque no encuentran los datos de las habitaciones ocupadas y disponibles. </a:t>
            </a:r>
          </a:p>
        </p:txBody>
      </p:sp>
      <p:pic>
        <p:nvPicPr>
          <p:cNvPr id="3" name="Imagen 2" descr="Un par de personas sentadas en una mesa&#10;&#10;El contenido generado por IA puede ser incorrecto.">
            <a:extLst>
              <a:ext uri="{FF2B5EF4-FFF2-40B4-BE49-F238E27FC236}">
                <a16:creationId xmlns:a16="http://schemas.microsoft.com/office/drawing/2014/main" id="{7D1D6230-322B-BFEC-F85E-08A1B8A455E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15622" y="1657524"/>
            <a:ext cx="4159683" cy="4159683"/>
          </a:xfrm>
          <a:prstGeom prst="rect">
            <a:avLst/>
          </a:prstGeom>
        </p:spPr>
      </p:pic>
    </p:spTree>
    <p:extLst>
      <p:ext uri="{BB962C8B-B14F-4D97-AF65-F5344CB8AC3E}">
        <p14:creationId xmlns:p14="http://schemas.microsoft.com/office/powerpoint/2010/main" val="9150688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70EFA524-EB34-3520-850F-6990B2B575E3}"/>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236633C1-5A1B-ADA4-6C7D-A5076CBAB08A}"/>
              </a:ext>
            </a:extLst>
          </p:cNvPr>
          <p:cNvSpPr>
            <a:spLocks noGrp="1"/>
          </p:cNvSpPr>
          <p:nvPr>
            <p:ph type="title"/>
          </p:nvPr>
        </p:nvSpPr>
        <p:spPr>
          <a:xfrm>
            <a:off x="1851420" y="1301333"/>
            <a:ext cx="8489159" cy="723410"/>
          </a:xfrm>
        </p:spPr>
        <p:txBody>
          <a:bodyPr>
            <a:normAutofit/>
          </a:bodyPr>
          <a:lstStyle/>
          <a:p>
            <a:pPr algn="ctr"/>
            <a:r>
              <a:rPr lang="es-CO" b="1" dirty="0">
                <a:latin typeface="Helvetica bold"/>
              </a:rPr>
              <a:t>Puntos clave a tener en cuenta</a:t>
            </a:r>
            <a:endParaRPr lang="en-US" dirty="0">
              <a:solidFill>
                <a:srgbClr val="0D4A94"/>
              </a:solidFill>
              <a:latin typeface="Helvetica bold"/>
            </a:endParaRPr>
          </a:p>
        </p:txBody>
      </p:sp>
      <p:sp>
        <p:nvSpPr>
          <p:cNvPr id="5" name="Rectángulo: esquinas redondeadas 4">
            <a:extLst>
              <a:ext uri="{FF2B5EF4-FFF2-40B4-BE49-F238E27FC236}">
                <a16:creationId xmlns:a16="http://schemas.microsoft.com/office/drawing/2014/main" id="{DDF6FE90-C31D-A49F-E06F-2A19431BF39C}"/>
              </a:ext>
            </a:extLst>
          </p:cNvPr>
          <p:cNvSpPr/>
          <p:nvPr/>
        </p:nvSpPr>
        <p:spPr>
          <a:xfrm>
            <a:off x="727787" y="2827176"/>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Duplicidad y Pérdida de Información</a:t>
            </a:r>
            <a:endParaRPr lang="es-CO" dirty="0"/>
          </a:p>
        </p:txBody>
      </p:sp>
      <p:sp>
        <p:nvSpPr>
          <p:cNvPr id="6" name="Rectángulo: esquinas redondeadas 5">
            <a:extLst>
              <a:ext uri="{FF2B5EF4-FFF2-40B4-BE49-F238E27FC236}">
                <a16:creationId xmlns:a16="http://schemas.microsoft.com/office/drawing/2014/main" id="{91B04BB5-A537-C6C5-76F0-42C678460BBB}"/>
              </a:ext>
            </a:extLst>
          </p:cNvPr>
          <p:cNvSpPr/>
          <p:nvPr/>
        </p:nvSpPr>
        <p:spPr>
          <a:xfrm>
            <a:off x="4579774" y="2827176"/>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Falta de Control de Ocupación</a:t>
            </a:r>
            <a:endParaRPr lang="es-CO" dirty="0"/>
          </a:p>
        </p:txBody>
      </p:sp>
      <p:sp>
        <p:nvSpPr>
          <p:cNvPr id="7" name="Rectángulo: esquinas redondeadas 6">
            <a:extLst>
              <a:ext uri="{FF2B5EF4-FFF2-40B4-BE49-F238E27FC236}">
                <a16:creationId xmlns:a16="http://schemas.microsoft.com/office/drawing/2014/main" id="{31B5DB1B-8E3B-96F4-2C3D-B76DF8F787E8}"/>
              </a:ext>
            </a:extLst>
          </p:cNvPr>
          <p:cNvSpPr/>
          <p:nvPr/>
        </p:nvSpPr>
        <p:spPr>
          <a:xfrm>
            <a:off x="8431764" y="2827176"/>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a:t>Impacto en la Administración</a:t>
            </a:r>
          </a:p>
        </p:txBody>
      </p:sp>
      <p:sp>
        <p:nvSpPr>
          <p:cNvPr id="8" name="Rectángulo: esquinas redondeadas 7">
            <a:extLst>
              <a:ext uri="{FF2B5EF4-FFF2-40B4-BE49-F238E27FC236}">
                <a16:creationId xmlns:a16="http://schemas.microsoft.com/office/drawing/2014/main" id="{FA790117-77C7-84F6-D4BE-9316811C5A6C}"/>
              </a:ext>
            </a:extLst>
          </p:cNvPr>
          <p:cNvSpPr/>
          <p:nvPr/>
        </p:nvSpPr>
        <p:spPr>
          <a:xfrm>
            <a:off x="2694991" y="4954555"/>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a:t>Mala Experiencia del Cliente</a:t>
            </a:r>
          </a:p>
        </p:txBody>
      </p:sp>
      <p:sp>
        <p:nvSpPr>
          <p:cNvPr id="9" name="Rectángulo: esquinas redondeadas 8">
            <a:extLst>
              <a:ext uri="{FF2B5EF4-FFF2-40B4-BE49-F238E27FC236}">
                <a16:creationId xmlns:a16="http://schemas.microsoft.com/office/drawing/2014/main" id="{0B13AAE6-039F-EBD3-F340-B9526E6FF428}"/>
              </a:ext>
            </a:extLst>
          </p:cNvPr>
          <p:cNvSpPr/>
          <p:nvPr/>
        </p:nvSpPr>
        <p:spPr>
          <a:xfrm>
            <a:off x="6803570" y="4954555"/>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a:t>Reporte estadísticos y tickets de reserva</a:t>
            </a:r>
          </a:p>
        </p:txBody>
      </p:sp>
      <p:pic>
        <p:nvPicPr>
          <p:cNvPr id="10" name="Imagen 9" descr="Logotipo, nombre de la empresa&#10;&#10;El contenido generado por IA puede ser incorrecto.">
            <a:extLst>
              <a:ext uri="{FF2B5EF4-FFF2-40B4-BE49-F238E27FC236}">
                <a16:creationId xmlns:a16="http://schemas.microsoft.com/office/drawing/2014/main" id="{341AD301-DC0A-C1A4-D3BB-25A0D90BFBDE}"/>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Tree>
    <p:extLst>
      <p:ext uri="{BB962C8B-B14F-4D97-AF65-F5344CB8AC3E}">
        <p14:creationId xmlns:p14="http://schemas.microsoft.com/office/powerpoint/2010/main" val="2335201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Imagen 3" descr="Logotipo, nombre de la empresa&#10;&#10;El contenido generado por IA puede ser incorrecto.">
            <a:extLst>
              <a:ext uri="{FF2B5EF4-FFF2-40B4-BE49-F238E27FC236}">
                <a16:creationId xmlns:a16="http://schemas.microsoft.com/office/drawing/2014/main" id="{2C98085E-8873-9652-D686-3A02B79A6D6B}"/>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
        <p:nvSpPr>
          <p:cNvPr id="12" name="Título 11"/>
          <p:cNvSpPr>
            <a:spLocks noGrp="1"/>
          </p:cNvSpPr>
          <p:nvPr>
            <p:ph type="title"/>
          </p:nvPr>
        </p:nvSpPr>
        <p:spPr>
          <a:xfrm>
            <a:off x="4076508" y="1397339"/>
            <a:ext cx="4038984" cy="702479"/>
          </a:xfrm>
        </p:spPr>
        <p:txBody>
          <a:bodyPr/>
          <a:lstStyle/>
          <a:p>
            <a:r>
              <a:rPr lang="es-CO" b="1" dirty="0">
                <a:latin typeface="Helvetica bold"/>
              </a:rPr>
              <a:t>Nuestra Solución</a:t>
            </a:r>
            <a:endParaRPr lang="en-US" dirty="0">
              <a:solidFill>
                <a:srgbClr val="0D4A94"/>
              </a:solidFill>
              <a:latin typeface="Helvetica bold"/>
            </a:endParaRPr>
          </a:p>
        </p:txBody>
      </p:sp>
      <p:sp>
        <p:nvSpPr>
          <p:cNvPr id="8" name="Rectangle 2">
            <a:extLst>
              <a:ext uri="{FF2B5EF4-FFF2-40B4-BE49-F238E27FC236}">
                <a16:creationId xmlns:a16="http://schemas.microsoft.com/office/drawing/2014/main" id="{459BBEB2-0B50-2583-1A08-D59928E08DAD}"/>
              </a:ext>
            </a:extLst>
          </p:cNvPr>
          <p:cNvSpPr>
            <a:spLocks noGrp="1" noChangeArrowheads="1"/>
          </p:cNvSpPr>
          <p:nvPr>
            <p:ph type="body" sz="half" idx="2"/>
          </p:nvPr>
        </p:nvSpPr>
        <p:spPr bwMode="auto">
          <a:xfrm>
            <a:off x="1332739" y="2333908"/>
            <a:ext cx="9526522" cy="3156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Sistema Integral Cliente-Servidor:</a:t>
            </a:r>
            <a:r>
              <a:rPr kumimoji="0" lang="es-CO" altLang="es-CO" sz="1800" b="0" i="0" u="none" strike="noStrike" cap="none" normalizeH="0" baseline="0" dirty="0">
                <a:ln>
                  <a:noFill/>
                </a:ln>
                <a:solidFill>
                  <a:schemeClr val="tx1"/>
                </a:solidFill>
                <a:effectLst/>
                <a:latin typeface="Helvetica "/>
              </a:rPr>
              <a:t> "Hemos desarrollado una aplicación completa, dividida en un </a:t>
            </a:r>
            <a:r>
              <a:rPr kumimoji="0" lang="es-CO" altLang="es-CO" sz="1800" b="1" i="0" u="none" strike="noStrike" cap="none" normalizeH="0" baseline="0" dirty="0">
                <a:ln>
                  <a:noFill/>
                </a:ln>
                <a:solidFill>
                  <a:schemeClr val="tx1"/>
                </a:solidFill>
                <a:effectLst/>
                <a:latin typeface="Helvetica "/>
              </a:rPr>
              <a:t>robusto </a:t>
            </a:r>
            <a:r>
              <a:rPr kumimoji="0" lang="es-CO" altLang="es-CO" sz="1800" b="1" i="0" u="none" strike="noStrike" cap="none" normalizeH="0" baseline="0" dirty="0" err="1">
                <a:ln>
                  <a:noFill/>
                </a:ln>
                <a:solidFill>
                  <a:schemeClr val="tx1"/>
                </a:solidFill>
                <a:effectLst/>
                <a:latin typeface="Helvetica "/>
              </a:rPr>
              <a:t>Backend</a:t>
            </a:r>
            <a:r>
              <a:rPr kumimoji="0" lang="es-CO" altLang="es-CO" sz="1800" b="1" i="0" u="none" strike="noStrike" cap="none" normalizeH="0" baseline="0" dirty="0">
                <a:ln>
                  <a:noFill/>
                </a:ln>
                <a:solidFill>
                  <a:schemeClr val="tx1"/>
                </a:solidFill>
                <a:effectLst/>
                <a:latin typeface="Helvetica "/>
              </a:rPr>
              <a:t> API </a:t>
            </a:r>
            <a:r>
              <a:rPr kumimoji="0" lang="es-CO" altLang="es-CO" sz="1800" b="1" i="0" u="none" strike="noStrike" cap="none" normalizeH="0" baseline="0" dirty="0" err="1">
                <a:ln>
                  <a:noFill/>
                </a:ln>
                <a:solidFill>
                  <a:schemeClr val="tx1"/>
                </a:solidFill>
                <a:effectLst/>
                <a:latin typeface="Helvetica "/>
              </a:rPr>
              <a:t>RESTful</a:t>
            </a:r>
            <a:r>
              <a:rPr kumimoji="0" lang="es-CO" altLang="es-CO" sz="1800" b="0" i="0" u="none" strike="noStrike" cap="none" normalizeH="0" baseline="0" dirty="0">
                <a:ln>
                  <a:noFill/>
                </a:ln>
                <a:solidFill>
                  <a:schemeClr val="tx1"/>
                </a:solidFill>
                <a:effectLst/>
                <a:latin typeface="Helvetica "/>
              </a:rPr>
              <a:t> y una </a:t>
            </a:r>
            <a:r>
              <a:rPr kumimoji="0" lang="es-CO" altLang="es-CO" sz="1800" b="1" i="0" u="none" strike="noStrike" cap="none" normalizeH="0" baseline="0" dirty="0">
                <a:ln>
                  <a:noFill/>
                </a:ln>
                <a:solidFill>
                  <a:schemeClr val="tx1"/>
                </a:solidFill>
                <a:effectLst/>
                <a:latin typeface="Helvetica "/>
              </a:rPr>
              <a:t>intuitiva Interfaz de Usuario Web</a:t>
            </a:r>
            <a:r>
              <a:rPr kumimoji="0" lang="es-CO" altLang="es-CO" sz="1800" b="0" i="0" u="none" strike="noStrike" cap="none" normalizeH="0" baseline="0" dirty="0">
                <a:ln>
                  <a:noFill/>
                </a:ln>
                <a:solidFill>
                  <a:schemeClr val="tx1"/>
                </a:solidFill>
                <a:effectLst/>
                <a:latin typeface="Helvetica "/>
              </a:rPr>
              <a:t>." </a:t>
            </a:r>
            <a:endParaRPr lang="es-CO" altLang="es-CO" sz="1800" dirty="0">
              <a:latin typeface="Helvetica "/>
            </a:endParaRPr>
          </a:p>
          <a:p>
            <a:pPr marL="0" marR="0" lvl="0" indent="0" algn="l" defTabSz="914400" rtl="0" eaLnBrk="0" fontAlgn="base" latinLnBrk="0" hangingPunct="0">
              <a:lnSpc>
                <a:spcPct val="100000"/>
              </a:lnSpc>
              <a:spcBef>
                <a:spcPct val="0"/>
              </a:spcBef>
              <a:spcAft>
                <a:spcPct val="0"/>
              </a:spcAft>
              <a:buClrTx/>
              <a:buSzTx/>
              <a:tabLst/>
            </a:pPr>
            <a:endParaRPr kumimoji="0" lang="es-CO" altLang="es-CO" sz="1800" b="0" i="0" u="none" strike="noStrike" cap="none" normalizeH="0" baseline="0" dirty="0">
              <a:ln>
                <a:noFill/>
              </a:ln>
              <a:solidFill>
                <a:schemeClr val="tx1"/>
              </a:solidFill>
              <a:effectLst/>
              <a:latin typeface="Helvetica "/>
            </a:endParaRPr>
          </a:p>
          <a:p>
            <a:pPr algn="l"/>
            <a:r>
              <a:rPr kumimoji="0" lang="es-CO" altLang="es-CO" sz="1800" b="1" i="0" u="none" strike="noStrike" cap="none" normalizeH="0" baseline="0" dirty="0">
                <a:ln>
                  <a:noFill/>
                </a:ln>
                <a:solidFill>
                  <a:schemeClr val="tx1"/>
                </a:solidFill>
                <a:effectLst/>
                <a:latin typeface="Helvetica "/>
              </a:rPr>
              <a:t>Objetivo Principal:</a:t>
            </a:r>
            <a:r>
              <a:rPr kumimoji="0" lang="es-CO" altLang="es-CO" sz="1800" b="0" i="0" u="none" strike="noStrike" cap="none" normalizeH="0" baseline="0" dirty="0">
                <a:ln>
                  <a:noFill/>
                </a:ln>
                <a:solidFill>
                  <a:schemeClr val="tx1"/>
                </a:solidFill>
                <a:effectLst/>
                <a:latin typeface="Helvetica "/>
              </a:rPr>
              <a:t> Nuestro propósito es </a:t>
            </a:r>
            <a:r>
              <a:rPr kumimoji="0" lang="es-CO" altLang="es-CO" sz="1800" cap="none" normalizeH="0" dirty="0">
                <a:ln>
                  <a:noFill/>
                </a:ln>
                <a:solidFill>
                  <a:srgbClr val="000000"/>
                </a:solidFill>
                <a:effectLst/>
                <a:latin typeface="Helvetica "/>
              </a:rPr>
              <a:t>g</a:t>
            </a:r>
            <a:r>
              <a:rPr lang="es-ES" sz="1800" b="0" i="0" u="none" strike="noStrike" baseline="0" dirty="0">
                <a:solidFill>
                  <a:srgbClr val="000000"/>
                </a:solidFill>
                <a:latin typeface="Helvetica "/>
              </a:rPr>
              <a:t>gestionar de manera eficiente las reservas de habitaciones del hotel, administrar la información de clientes, habitaciones y usuarios, garantizar la disponibilidad de recursos, y digitalizar los procesos para optimizar la operación interna y la atención al cliente.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Visión:</a:t>
            </a:r>
            <a:r>
              <a:rPr kumimoji="0" lang="es-CO" altLang="es-CO" sz="1800" b="0" i="0" u="none" strike="noStrike" cap="none" normalizeH="0" baseline="0" dirty="0">
                <a:ln>
                  <a:noFill/>
                </a:ln>
                <a:solidFill>
                  <a:schemeClr val="tx1"/>
                </a:solidFill>
                <a:effectLst/>
                <a:latin typeface="Helvetica "/>
              </a:rPr>
              <a:t> "Buscamos </a:t>
            </a:r>
            <a:r>
              <a:rPr kumimoji="0" lang="es-CO" altLang="es-CO" sz="1800" b="1" i="0" u="none" strike="noStrike" cap="none" normalizeH="0" baseline="0" dirty="0">
                <a:ln>
                  <a:noFill/>
                </a:ln>
                <a:solidFill>
                  <a:schemeClr val="tx1"/>
                </a:solidFill>
                <a:effectLst/>
                <a:latin typeface="Helvetica "/>
              </a:rPr>
              <a:t>digitalizar todos los procesos clave</a:t>
            </a:r>
            <a:r>
              <a:rPr kumimoji="0" lang="es-CO" altLang="es-CO" sz="1800" b="0" i="0" u="none" strike="noStrike" cap="none" normalizeH="0" baseline="0" dirty="0">
                <a:ln>
                  <a:noFill/>
                </a:ln>
                <a:solidFill>
                  <a:schemeClr val="tx1"/>
                </a:solidFill>
                <a:effectLst/>
                <a:latin typeface="Helvetica "/>
              </a:rPr>
              <a:t> para optimizar la operación interna y elevar la calidad de la atención al cliente." </a:t>
            </a:r>
          </a:p>
        </p:txBody>
      </p:sp>
    </p:spTree>
    <p:extLst>
      <p:ext uri="{BB962C8B-B14F-4D97-AF65-F5344CB8AC3E}">
        <p14:creationId xmlns:p14="http://schemas.microsoft.com/office/powerpoint/2010/main" val="2742665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06AEC6B-1353-B98C-F87C-ECB4EE55B2BC}"/>
            </a:ext>
          </a:extLst>
        </p:cNvPr>
        <p:cNvGrpSpPr/>
        <p:nvPr/>
      </p:nvGrpSpPr>
      <p:grpSpPr>
        <a:xfrm>
          <a:off x="0" y="0"/>
          <a:ext cx="0" cy="0"/>
          <a:chOff x="0" y="0"/>
          <a:chExt cx="0" cy="0"/>
        </a:xfrm>
      </p:grpSpPr>
      <p:pic>
        <p:nvPicPr>
          <p:cNvPr id="4" name="Imagen 3" descr="Logotipo, nombre de la empresa&#10;&#10;El contenido generado por IA puede ser incorrecto.">
            <a:extLst>
              <a:ext uri="{FF2B5EF4-FFF2-40B4-BE49-F238E27FC236}">
                <a16:creationId xmlns:a16="http://schemas.microsoft.com/office/drawing/2014/main" id="{732DB8B8-E7C8-14EF-E6BB-AD7C8380556F}"/>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
        <p:nvSpPr>
          <p:cNvPr id="12" name="Título 11">
            <a:extLst>
              <a:ext uri="{FF2B5EF4-FFF2-40B4-BE49-F238E27FC236}">
                <a16:creationId xmlns:a16="http://schemas.microsoft.com/office/drawing/2014/main" id="{CEC7E6A2-12E2-7DB8-E047-D13A8B4BD371}"/>
              </a:ext>
            </a:extLst>
          </p:cNvPr>
          <p:cNvSpPr>
            <a:spLocks noGrp="1"/>
          </p:cNvSpPr>
          <p:nvPr>
            <p:ph type="title"/>
          </p:nvPr>
        </p:nvSpPr>
        <p:spPr>
          <a:xfrm>
            <a:off x="3003486" y="1250301"/>
            <a:ext cx="6782753" cy="858847"/>
          </a:xfrm>
        </p:spPr>
        <p:txBody>
          <a:bodyPr>
            <a:normAutofit fontScale="90000"/>
          </a:bodyPr>
          <a:lstStyle/>
          <a:p>
            <a:pPr algn="ctr"/>
            <a:r>
              <a:rPr lang="es-CO" b="1" dirty="0">
                <a:latin typeface="Helvetica bold"/>
              </a:rPr>
              <a:t>Componentes claves del aplicativo</a:t>
            </a:r>
            <a:endParaRPr lang="en-US" dirty="0">
              <a:latin typeface="Helvetica bold"/>
            </a:endParaRPr>
          </a:p>
        </p:txBody>
      </p:sp>
      <p:sp>
        <p:nvSpPr>
          <p:cNvPr id="3" name="Rectangle 2">
            <a:extLst>
              <a:ext uri="{FF2B5EF4-FFF2-40B4-BE49-F238E27FC236}">
                <a16:creationId xmlns:a16="http://schemas.microsoft.com/office/drawing/2014/main" id="{1133F890-971D-9CED-9A39-6305FF281955}"/>
              </a:ext>
            </a:extLst>
          </p:cNvPr>
          <p:cNvSpPr>
            <a:spLocks noGrp="1" noChangeArrowheads="1"/>
          </p:cNvSpPr>
          <p:nvPr>
            <p:ph type="body" sz="half" idx="2"/>
          </p:nvPr>
        </p:nvSpPr>
        <p:spPr bwMode="auto">
          <a:xfrm>
            <a:off x="1305507" y="3269241"/>
            <a:ext cx="9322059"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Tecnologías Base:</a:t>
            </a:r>
            <a:r>
              <a:rPr kumimoji="0" lang="es-CO" altLang="es-CO" sz="1800" b="0" i="0" u="none" strike="noStrike" cap="none" normalizeH="0" baseline="0" dirty="0">
                <a:ln>
                  <a:noFill/>
                </a:ln>
                <a:solidFill>
                  <a:schemeClr val="tx1"/>
                </a:solidFill>
                <a:effectLst/>
                <a:latin typeface="Helvetica "/>
              </a:rPr>
              <a:t> Desarrollado con </a:t>
            </a:r>
            <a:r>
              <a:rPr kumimoji="0" lang="es-CO" altLang="es-CO" sz="1800" b="1" i="0" u="none" strike="noStrike" cap="none" normalizeH="0" baseline="0" dirty="0" err="1">
                <a:ln>
                  <a:noFill/>
                </a:ln>
                <a:solidFill>
                  <a:schemeClr val="tx1"/>
                </a:solidFill>
                <a:effectLst/>
                <a:latin typeface="Helvetica "/>
              </a:rPr>
              <a:t>FastAPI</a:t>
            </a:r>
            <a:r>
              <a:rPr kumimoji="0" lang="es-CO" altLang="es-CO" sz="1800" b="1" i="0" u="none" strike="noStrike" cap="none" normalizeH="0" baseline="0" dirty="0">
                <a:ln>
                  <a:noFill/>
                </a:ln>
                <a:solidFill>
                  <a:schemeClr val="tx1"/>
                </a:solidFill>
                <a:effectLst/>
                <a:latin typeface="Helvetica "/>
              </a:rPr>
              <a:t> (Python)</a:t>
            </a:r>
            <a:r>
              <a:rPr kumimoji="0" lang="es-CO" altLang="es-CO" sz="1800" b="0" i="0" u="none" strike="noStrike" cap="none" normalizeH="0" baseline="0" dirty="0">
                <a:ln>
                  <a:noFill/>
                </a:ln>
                <a:solidFill>
                  <a:schemeClr val="tx1"/>
                </a:solidFill>
                <a:effectLst/>
                <a:latin typeface="Helvetica "/>
              </a:rPr>
              <a:t>, un </a:t>
            </a:r>
            <a:r>
              <a:rPr kumimoji="0" lang="es-CO" altLang="es-CO" sz="1800" b="0" i="0" u="none" strike="noStrike" cap="none" normalizeH="0" baseline="0" dirty="0" err="1">
                <a:ln>
                  <a:noFill/>
                </a:ln>
                <a:solidFill>
                  <a:schemeClr val="tx1"/>
                </a:solidFill>
                <a:effectLst/>
                <a:latin typeface="Helvetica "/>
              </a:rPr>
              <a:t>framework</a:t>
            </a:r>
            <a:r>
              <a:rPr kumimoji="0" lang="es-CO" altLang="es-CO" sz="1800" b="0" i="0" u="none" strike="noStrike" cap="none" normalizeH="0" baseline="0" dirty="0">
                <a:ln>
                  <a:noFill/>
                </a:ln>
                <a:solidFill>
                  <a:schemeClr val="tx1"/>
                </a:solidFill>
                <a:effectLst/>
                <a:latin typeface="Helvetica "/>
              </a:rPr>
              <a:t> moderno y de alto rendimiento, y utilizando </a:t>
            </a:r>
            <a:r>
              <a:rPr kumimoji="0" lang="es-CO" altLang="es-CO" sz="1800" b="1" i="0" u="none" strike="noStrike" cap="none" normalizeH="0" baseline="0" dirty="0">
                <a:ln>
                  <a:noFill/>
                </a:ln>
                <a:solidFill>
                  <a:schemeClr val="tx1"/>
                </a:solidFill>
                <a:effectLst/>
                <a:latin typeface="Helvetica "/>
              </a:rPr>
              <a:t>MySQL </a:t>
            </a:r>
            <a:r>
              <a:rPr kumimoji="0" lang="es-CO" altLang="es-CO" sz="1800" b="1" i="0" u="none" strike="noStrike" cap="none" normalizeH="0" baseline="0" dirty="0" err="1">
                <a:ln>
                  <a:noFill/>
                </a:ln>
                <a:solidFill>
                  <a:schemeClr val="tx1"/>
                </a:solidFill>
                <a:effectLst/>
                <a:latin typeface="Helvetica "/>
              </a:rPr>
              <a:t>Workbench</a:t>
            </a:r>
            <a:r>
              <a:rPr kumimoji="0" lang="es-CO" altLang="es-CO" sz="1800" b="0" i="0" u="none" strike="noStrike" cap="none" normalizeH="0" baseline="0" dirty="0">
                <a:ln>
                  <a:noFill/>
                </a:ln>
                <a:solidFill>
                  <a:schemeClr val="tx1"/>
                </a:solidFill>
                <a:effectLst/>
                <a:latin typeface="Helvetica "/>
              </a:rPr>
              <a:t> para la gestión de la base de datos.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Lógica de Negocio Central:</a:t>
            </a:r>
            <a:r>
              <a:rPr kumimoji="0" lang="es-CO" altLang="es-CO" sz="1800" b="0" i="0" u="none" strike="noStrike" cap="none" normalizeH="0" baseline="0" dirty="0">
                <a:ln>
                  <a:noFill/>
                </a:ln>
                <a:solidFill>
                  <a:schemeClr val="tx1"/>
                </a:solidFill>
                <a:effectLst/>
                <a:latin typeface="Helvetica "/>
              </a:rPr>
              <a:t> Maneja toda la inteligencia del sistema: autenticación, gestión de clientes, habitaciones y reservas, y el procesamiento de solicitudes.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Seguridad y Integridad:</a:t>
            </a:r>
            <a:r>
              <a:rPr kumimoji="0" lang="es-CO" altLang="es-CO" sz="1800" b="0" i="0" u="none" strike="noStrike" cap="none" normalizeH="0" baseline="0" dirty="0">
                <a:ln>
                  <a:noFill/>
                </a:ln>
                <a:solidFill>
                  <a:schemeClr val="tx1"/>
                </a:solidFill>
                <a:effectLst/>
                <a:latin typeface="Helvetica "/>
              </a:rPr>
              <a:t> Proporciona </a:t>
            </a:r>
            <a:r>
              <a:rPr kumimoji="0" lang="es-CO" altLang="es-CO" sz="1800" b="1" i="0" u="none" strike="noStrike" cap="none" normalizeH="0" baseline="0" dirty="0" err="1">
                <a:ln>
                  <a:noFill/>
                </a:ln>
                <a:solidFill>
                  <a:schemeClr val="tx1"/>
                </a:solidFill>
                <a:effectLst/>
                <a:latin typeface="Helvetica "/>
              </a:rPr>
              <a:t>endpoints</a:t>
            </a:r>
            <a:r>
              <a:rPr kumimoji="0" lang="es-CO" altLang="es-CO" sz="1800" b="1" i="0" u="none" strike="noStrike" cap="none" normalizeH="0" baseline="0" dirty="0">
                <a:ln>
                  <a:noFill/>
                </a:ln>
                <a:solidFill>
                  <a:schemeClr val="tx1"/>
                </a:solidFill>
                <a:effectLst/>
                <a:latin typeface="Helvetica "/>
              </a:rPr>
              <a:t> seguros y estructurados</a:t>
            </a:r>
            <a:r>
              <a:rPr kumimoji="0" lang="es-CO" altLang="es-CO" sz="1800" b="0" i="0" u="none" strike="noStrike" cap="none" normalizeH="0" baseline="0" dirty="0">
                <a:ln>
                  <a:noFill/>
                </a:ln>
                <a:solidFill>
                  <a:schemeClr val="tx1"/>
                </a:solidFill>
                <a:effectLst/>
                <a:latin typeface="Helvetica "/>
              </a:rPr>
              <a:t>. Implementa </a:t>
            </a:r>
            <a:r>
              <a:rPr kumimoji="0" lang="es-CO" altLang="es-CO" sz="1800" b="1" i="0" u="none" strike="noStrike" cap="none" normalizeH="0" baseline="0" dirty="0">
                <a:ln>
                  <a:noFill/>
                </a:ln>
                <a:solidFill>
                  <a:schemeClr val="tx1"/>
                </a:solidFill>
                <a:effectLst/>
                <a:latin typeface="Helvetica "/>
              </a:rPr>
              <a:t>validaciones en </a:t>
            </a:r>
            <a:r>
              <a:rPr kumimoji="0" lang="es-CO" altLang="es-CO" sz="1800" b="1" i="0" u="none" strike="noStrike" cap="none" normalizeH="0" baseline="0" dirty="0" err="1">
                <a:ln>
                  <a:noFill/>
                </a:ln>
                <a:solidFill>
                  <a:schemeClr val="tx1"/>
                </a:solidFill>
                <a:effectLst/>
                <a:latin typeface="Helvetica "/>
              </a:rPr>
              <a:t>backend</a:t>
            </a:r>
            <a:r>
              <a:rPr kumimoji="0" lang="es-CO" altLang="es-CO" sz="1800" b="0" i="0" u="none" strike="noStrike" cap="none" normalizeH="0" baseline="0" dirty="0">
                <a:ln>
                  <a:noFill/>
                </a:ln>
                <a:solidFill>
                  <a:schemeClr val="tx1"/>
                </a:solidFill>
                <a:effectLst/>
                <a:latin typeface="Helvetica "/>
              </a:rPr>
              <a:t> y un </a:t>
            </a:r>
            <a:r>
              <a:rPr kumimoji="0" lang="es-CO" altLang="es-CO" sz="1800" b="1" i="0" u="none" strike="noStrike" cap="none" normalizeH="0" baseline="0" dirty="0">
                <a:ln>
                  <a:noFill/>
                </a:ln>
                <a:solidFill>
                  <a:schemeClr val="tx1"/>
                </a:solidFill>
                <a:effectLst/>
                <a:latin typeface="Helvetica "/>
              </a:rPr>
              <a:t>control de roles robusto</a:t>
            </a:r>
            <a:r>
              <a:rPr kumimoji="0" lang="es-CO" altLang="es-CO" sz="1800" b="0" i="0" u="none" strike="noStrike" cap="none" normalizeH="0" baseline="0" dirty="0">
                <a:ln>
                  <a:noFill/>
                </a:ln>
                <a:solidFill>
                  <a:schemeClr val="tx1"/>
                </a:solidFill>
                <a:effectLst/>
                <a:latin typeface="Helvetica "/>
              </a:rPr>
              <a:t> para garantizar la integridad y seguridad de los datos."</a:t>
            </a:r>
          </a:p>
        </p:txBody>
      </p:sp>
      <p:sp>
        <p:nvSpPr>
          <p:cNvPr id="5" name="Título 11">
            <a:extLst>
              <a:ext uri="{FF2B5EF4-FFF2-40B4-BE49-F238E27FC236}">
                <a16:creationId xmlns:a16="http://schemas.microsoft.com/office/drawing/2014/main" id="{688566A4-154B-A317-0078-1B12FC5E8EA0}"/>
              </a:ext>
            </a:extLst>
          </p:cNvPr>
          <p:cNvSpPr txBox="1">
            <a:spLocks/>
          </p:cNvSpPr>
          <p:nvPr/>
        </p:nvSpPr>
        <p:spPr>
          <a:xfrm>
            <a:off x="3003486" y="2392291"/>
            <a:ext cx="5627330" cy="479401"/>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r>
              <a:rPr lang="es-CO" sz="2800" b="1" dirty="0" err="1">
                <a:latin typeface="Helvetica bold"/>
              </a:rPr>
              <a:t>Backend</a:t>
            </a:r>
            <a:endParaRPr lang="en-US" sz="2800" dirty="0">
              <a:latin typeface="Helvetica bold"/>
            </a:endParaRPr>
          </a:p>
        </p:txBody>
      </p:sp>
    </p:spTree>
    <p:extLst>
      <p:ext uri="{BB962C8B-B14F-4D97-AF65-F5344CB8AC3E}">
        <p14:creationId xmlns:p14="http://schemas.microsoft.com/office/powerpoint/2010/main" val="1262890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89B9E1B-5B02-93B9-57B6-6BB1DE8EB12E}"/>
            </a:ext>
          </a:extLst>
        </p:cNvPr>
        <p:cNvGrpSpPr/>
        <p:nvPr/>
      </p:nvGrpSpPr>
      <p:grpSpPr>
        <a:xfrm>
          <a:off x="0" y="0"/>
          <a:ext cx="0" cy="0"/>
          <a:chOff x="0" y="0"/>
          <a:chExt cx="0" cy="0"/>
        </a:xfrm>
      </p:grpSpPr>
      <p:pic>
        <p:nvPicPr>
          <p:cNvPr id="4" name="Imagen 3" descr="Logotipo, nombre de la empresa&#10;&#10;El contenido generado por IA puede ser incorrecto.">
            <a:extLst>
              <a:ext uri="{FF2B5EF4-FFF2-40B4-BE49-F238E27FC236}">
                <a16:creationId xmlns:a16="http://schemas.microsoft.com/office/drawing/2014/main" id="{F8235AC7-EE97-BF53-188D-8FA7171F114F}"/>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
        <p:nvSpPr>
          <p:cNvPr id="12" name="Título 11">
            <a:extLst>
              <a:ext uri="{FF2B5EF4-FFF2-40B4-BE49-F238E27FC236}">
                <a16:creationId xmlns:a16="http://schemas.microsoft.com/office/drawing/2014/main" id="{32203B29-89F9-C873-15E3-C43CEF4CB015}"/>
              </a:ext>
            </a:extLst>
          </p:cNvPr>
          <p:cNvSpPr>
            <a:spLocks noGrp="1"/>
          </p:cNvSpPr>
          <p:nvPr>
            <p:ph type="title"/>
          </p:nvPr>
        </p:nvSpPr>
        <p:spPr>
          <a:xfrm>
            <a:off x="3003486" y="998374"/>
            <a:ext cx="6782753" cy="858847"/>
          </a:xfrm>
        </p:spPr>
        <p:txBody>
          <a:bodyPr>
            <a:normAutofit fontScale="90000"/>
          </a:bodyPr>
          <a:lstStyle/>
          <a:p>
            <a:pPr algn="ctr"/>
            <a:r>
              <a:rPr lang="es-CO" b="1" dirty="0">
                <a:latin typeface="Helvetica bold"/>
              </a:rPr>
              <a:t>Componentes claves del aplicativo</a:t>
            </a:r>
            <a:endParaRPr lang="en-US" dirty="0">
              <a:latin typeface="Helvetica bold"/>
            </a:endParaRPr>
          </a:p>
        </p:txBody>
      </p:sp>
      <p:sp>
        <p:nvSpPr>
          <p:cNvPr id="5" name="Título 11">
            <a:extLst>
              <a:ext uri="{FF2B5EF4-FFF2-40B4-BE49-F238E27FC236}">
                <a16:creationId xmlns:a16="http://schemas.microsoft.com/office/drawing/2014/main" id="{89C662F8-C96E-DCEC-409C-35EEB776CF37}"/>
              </a:ext>
            </a:extLst>
          </p:cNvPr>
          <p:cNvSpPr txBox="1">
            <a:spLocks/>
          </p:cNvSpPr>
          <p:nvPr/>
        </p:nvSpPr>
        <p:spPr>
          <a:xfrm>
            <a:off x="3087072" y="2046421"/>
            <a:ext cx="5627330" cy="479401"/>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r>
              <a:rPr lang="es-CO" sz="2800" b="1" dirty="0" err="1">
                <a:latin typeface="Helvetica bold"/>
              </a:rPr>
              <a:t>Frontend</a:t>
            </a:r>
            <a:endParaRPr lang="en-US" sz="2800" dirty="0">
              <a:latin typeface="Helvetica bold"/>
            </a:endParaRPr>
          </a:p>
        </p:txBody>
      </p:sp>
      <p:sp>
        <p:nvSpPr>
          <p:cNvPr id="6" name="Rectangle 2">
            <a:extLst>
              <a:ext uri="{FF2B5EF4-FFF2-40B4-BE49-F238E27FC236}">
                <a16:creationId xmlns:a16="http://schemas.microsoft.com/office/drawing/2014/main" id="{12135B5A-C8D5-5CC3-A086-C83B05F1443A}"/>
              </a:ext>
            </a:extLst>
          </p:cNvPr>
          <p:cNvSpPr>
            <a:spLocks noGrp="1" noChangeArrowheads="1"/>
          </p:cNvSpPr>
          <p:nvPr>
            <p:ph type="body" sz="half" idx="2"/>
          </p:nvPr>
        </p:nvSpPr>
        <p:spPr bwMode="auto">
          <a:xfrm>
            <a:off x="1304925" y="2576523"/>
            <a:ext cx="9191625"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Tecnologías Front-</a:t>
            </a:r>
            <a:r>
              <a:rPr kumimoji="0" lang="es-CO" altLang="es-CO" sz="1800" b="1" i="0" u="none" strike="noStrike" cap="none" normalizeH="0" baseline="0" dirty="0" err="1">
                <a:ln>
                  <a:noFill/>
                </a:ln>
                <a:solidFill>
                  <a:schemeClr val="tx1"/>
                </a:solidFill>
                <a:effectLst/>
                <a:latin typeface="Helvetica "/>
              </a:rPr>
              <a:t>End</a:t>
            </a:r>
            <a:r>
              <a:rPr kumimoji="0" lang="es-CO" altLang="es-CO" sz="1800" b="1" i="0" u="none" strike="noStrike" cap="none" normalizeH="0" baseline="0" dirty="0">
                <a:ln>
                  <a:noFill/>
                </a:ln>
                <a:solidFill>
                  <a:schemeClr val="tx1"/>
                </a:solidFill>
                <a:effectLst/>
                <a:latin typeface="Helvetica "/>
              </a:rPr>
              <a:t>:</a:t>
            </a:r>
            <a:r>
              <a:rPr kumimoji="0" lang="es-CO" altLang="es-CO" sz="1800" b="0" i="0" u="none" strike="noStrike" cap="none" normalizeH="0" baseline="0" dirty="0">
                <a:ln>
                  <a:noFill/>
                </a:ln>
                <a:solidFill>
                  <a:schemeClr val="tx1"/>
                </a:solidFill>
                <a:effectLst/>
                <a:latin typeface="Helvetica "/>
              </a:rPr>
              <a:t> Construido con las tecnologías web fundamentales: </a:t>
            </a:r>
            <a:r>
              <a:rPr kumimoji="0" lang="es-CO" altLang="es-CO" sz="1800" b="1" i="0" u="none" strike="noStrike" cap="none" normalizeH="0" baseline="0" dirty="0">
                <a:ln>
                  <a:noFill/>
                </a:ln>
                <a:solidFill>
                  <a:schemeClr val="tx1"/>
                </a:solidFill>
                <a:effectLst/>
                <a:latin typeface="Helvetica "/>
              </a:rPr>
              <a:t>HTML</a:t>
            </a:r>
            <a:r>
              <a:rPr kumimoji="0" lang="es-CO" altLang="es-CO" sz="1800" b="0" i="0" u="none" strike="noStrike" cap="none" normalizeH="0" baseline="0" dirty="0">
                <a:ln>
                  <a:noFill/>
                </a:ln>
                <a:solidFill>
                  <a:schemeClr val="tx1"/>
                </a:solidFill>
                <a:effectLst/>
                <a:latin typeface="Helvetica "/>
              </a:rPr>
              <a:t> para la estructura, </a:t>
            </a:r>
            <a:r>
              <a:rPr kumimoji="0" lang="es-CO" altLang="es-CO" sz="1800" b="1" i="0" u="none" strike="noStrike" cap="none" normalizeH="0" baseline="0" dirty="0">
                <a:ln>
                  <a:noFill/>
                </a:ln>
                <a:solidFill>
                  <a:schemeClr val="tx1"/>
                </a:solidFill>
                <a:effectLst/>
                <a:latin typeface="Helvetica "/>
              </a:rPr>
              <a:t>CSS</a:t>
            </a:r>
            <a:r>
              <a:rPr kumimoji="0" lang="es-CO" altLang="es-CO" sz="1800" b="0" i="0" u="none" strike="noStrike" cap="none" normalizeH="0" baseline="0" dirty="0">
                <a:ln>
                  <a:noFill/>
                </a:ln>
                <a:solidFill>
                  <a:schemeClr val="tx1"/>
                </a:solidFill>
                <a:effectLst/>
                <a:latin typeface="Helvetica "/>
              </a:rPr>
              <a:t> para el estilo y </a:t>
            </a:r>
            <a:r>
              <a:rPr kumimoji="0" lang="es-CO" altLang="es-CO" sz="1800" b="1" i="0" u="none" strike="noStrike" cap="none" normalizeH="0" baseline="0" dirty="0">
                <a:ln>
                  <a:noFill/>
                </a:ln>
                <a:solidFill>
                  <a:schemeClr val="tx1"/>
                </a:solidFill>
                <a:effectLst/>
                <a:latin typeface="Helvetica "/>
              </a:rPr>
              <a:t>JavaScript</a:t>
            </a:r>
            <a:r>
              <a:rPr kumimoji="0" lang="es-CO" altLang="es-CO" sz="1800" b="0" i="0" u="none" strike="noStrike" cap="none" normalizeH="0" baseline="0" dirty="0">
                <a:ln>
                  <a:noFill/>
                </a:ln>
                <a:solidFill>
                  <a:schemeClr val="tx1"/>
                </a:solidFill>
                <a:effectLst/>
                <a:latin typeface="Helvetica "/>
              </a:rPr>
              <a:t> para la interactividad. Utilizamos </a:t>
            </a:r>
            <a:r>
              <a:rPr kumimoji="0" lang="es-CO" altLang="es-CO" sz="1800" b="1" i="0" u="none" strike="noStrike" cap="none" normalizeH="0" baseline="0" dirty="0">
                <a:ln>
                  <a:noFill/>
                </a:ln>
                <a:solidFill>
                  <a:schemeClr val="tx1"/>
                </a:solidFill>
                <a:effectLst/>
                <a:latin typeface="Helvetica "/>
              </a:rPr>
              <a:t>Bootstrap</a:t>
            </a:r>
            <a:r>
              <a:rPr kumimoji="0" lang="es-CO" altLang="es-CO" sz="1800" b="0" i="0" u="none" strike="noStrike" cap="none" normalizeH="0" baseline="0" dirty="0">
                <a:ln>
                  <a:noFill/>
                </a:ln>
                <a:solidFill>
                  <a:schemeClr val="tx1"/>
                </a:solidFill>
                <a:effectLst/>
                <a:latin typeface="Helvetica "/>
              </a:rPr>
              <a:t> para un diseño moderno y responsivo.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Experiencia de Usuario (UX) Optimizada:</a:t>
            </a:r>
            <a:r>
              <a:rPr kumimoji="0" lang="es-CO" altLang="es-CO" sz="1800" b="0" i="0" u="none" strike="noStrike" cap="none" normalizeH="0" baseline="0" dirty="0">
                <a:ln>
                  <a:noFill/>
                </a:ln>
                <a:solidFill>
                  <a:schemeClr val="tx1"/>
                </a:solidFill>
                <a:effectLst/>
                <a:latin typeface="Helvetica "/>
              </a:rPr>
              <a:t> Ofrece una interfaz amigable que facilita la visualización y gestión de la información del hotel.</a:t>
            </a:r>
          </a:p>
          <a:p>
            <a:pPr marL="0" marR="0" lvl="0" indent="0" algn="l" defTabSz="914400" rtl="0" eaLnBrk="0" fontAlgn="base" latinLnBrk="0" hangingPunct="0">
              <a:lnSpc>
                <a:spcPct val="100000"/>
              </a:lnSpc>
              <a:spcBef>
                <a:spcPct val="0"/>
              </a:spcBef>
              <a:spcAft>
                <a:spcPct val="0"/>
              </a:spcAft>
              <a:buClrTx/>
              <a:buSzTx/>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Funcionalidades Principales:</a:t>
            </a:r>
            <a:r>
              <a:rPr kumimoji="0" lang="es-CO" altLang="es-CO" sz="1800" b="0" i="0" u="none" strike="noStrike" cap="none" normalizeH="0" baseline="0" dirty="0">
                <a:ln>
                  <a:noFill/>
                </a:ln>
                <a:solidFill>
                  <a:schemeClr val="tx1"/>
                </a:solidFill>
                <a:effectLst/>
                <a:latin typeface="Helvetica "/>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Registro y Gestión de Clientes:</a:t>
            </a:r>
            <a:r>
              <a:rPr kumimoji="0" lang="es-CO" altLang="es-CO" sz="1800" b="0" i="0" u="none" strike="noStrike" cap="none" normalizeH="0" baseline="0" dirty="0">
                <a:ln>
                  <a:noFill/>
                </a:ln>
                <a:solidFill>
                  <a:schemeClr val="tx1"/>
                </a:solidFill>
                <a:effectLst/>
                <a:latin typeface="Helvetica "/>
              </a:rPr>
              <a:t> Crear, consultar y modificar perfiles de huéspedes.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Visualización de Habitaciones en Tiempo Real:</a:t>
            </a:r>
            <a:r>
              <a:rPr kumimoji="0" lang="es-CO" altLang="es-CO" sz="1800" b="0" i="0" u="none" strike="noStrike" cap="none" normalizeH="0" baseline="0" dirty="0">
                <a:ln>
                  <a:noFill/>
                </a:ln>
                <a:solidFill>
                  <a:schemeClr val="tx1"/>
                </a:solidFill>
                <a:effectLst/>
                <a:latin typeface="Helvetica "/>
              </a:rPr>
              <a:t> Permite ver el estado actual (Disponible, Reservada, Ocupada, Limpieza).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Gestión de Reservas:</a:t>
            </a:r>
            <a:r>
              <a:rPr kumimoji="0" lang="es-CO" altLang="es-CO" sz="1800" b="0" i="0" u="none" strike="noStrike" cap="none" normalizeH="0" baseline="0" dirty="0">
                <a:ln>
                  <a:noFill/>
                </a:ln>
                <a:solidFill>
                  <a:schemeClr val="tx1"/>
                </a:solidFill>
                <a:effectLst/>
                <a:latin typeface="Helvetica "/>
              </a:rPr>
              <a:t> Proceso intuitivo para crear, modificar y cancelar reservas.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Generación de Reportes:</a:t>
            </a:r>
            <a:r>
              <a:rPr kumimoji="0" lang="es-CO" altLang="es-CO" sz="1800" b="0" i="0" u="none" strike="noStrike" cap="none" normalizeH="0" baseline="0" dirty="0">
                <a:ln>
                  <a:noFill/>
                </a:ln>
                <a:solidFill>
                  <a:schemeClr val="tx1"/>
                </a:solidFill>
                <a:effectLst/>
                <a:latin typeface="Helvetica "/>
              </a:rPr>
              <a:t> Acceso visual a métricas clave como la ocupación hotelera.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Control de Roles Integrado:</a:t>
            </a:r>
            <a:r>
              <a:rPr kumimoji="0" lang="es-CO" altLang="es-CO" sz="1800" b="0" i="0" u="none" strike="noStrike" cap="none" normalizeH="0" baseline="0" dirty="0">
                <a:ln>
                  <a:noFill/>
                </a:ln>
                <a:solidFill>
                  <a:schemeClr val="tx1"/>
                </a:solidFill>
                <a:effectLst/>
                <a:latin typeface="Helvetica "/>
              </a:rPr>
              <a:t> "La interfaz se adapta a los roles de </a:t>
            </a:r>
            <a:r>
              <a:rPr kumimoji="0" lang="es-CO" altLang="es-CO" sz="1800" b="1" i="0" u="none" strike="noStrike" cap="none" normalizeH="0" baseline="0" dirty="0">
                <a:ln>
                  <a:noFill/>
                </a:ln>
                <a:solidFill>
                  <a:schemeClr val="tx1"/>
                </a:solidFill>
                <a:effectLst/>
                <a:latin typeface="Helvetica "/>
              </a:rPr>
              <a:t>Administrador</a:t>
            </a:r>
            <a:r>
              <a:rPr kumimoji="0" lang="es-CO" altLang="es-CO" sz="1800" b="0" i="0" u="none" strike="noStrike" cap="none" normalizeH="0" baseline="0" dirty="0">
                <a:ln>
                  <a:noFill/>
                </a:ln>
                <a:solidFill>
                  <a:schemeClr val="tx1"/>
                </a:solidFill>
                <a:effectLst/>
                <a:latin typeface="Helvetica "/>
              </a:rPr>
              <a:t> y </a:t>
            </a:r>
            <a:r>
              <a:rPr kumimoji="0" lang="es-CO" altLang="es-CO" sz="1800" b="1" i="0" u="none" strike="noStrike" cap="none" normalizeH="0" baseline="0" dirty="0">
                <a:ln>
                  <a:noFill/>
                </a:ln>
                <a:solidFill>
                  <a:schemeClr val="tx1"/>
                </a:solidFill>
                <a:effectLst/>
                <a:latin typeface="Helvetica "/>
              </a:rPr>
              <a:t>Recepcionista</a:t>
            </a:r>
            <a:r>
              <a:rPr kumimoji="0" lang="es-CO" altLang="es-CO" sz="1800" b="0" i="0" u="none" strike="noStrike" cap="none" normalizeH="0" baseline="0" dirty="0">
                <a:ln>
                  <a:noFill/>
                </a:ln>
                <a:solidFill>
                  <a:schemeClr val="tx1"/>
                </a:solidFill>
                <a:effectLst/>
                <a:latin typeface="Helvetica "/>
              </a:rPr>
              <a:t>, mostrando las funcionalidades pertinentes a cada uno. </a:t>
            </a:r>
          </a:p>
        </p:txBody>
      </p:sp>
    </p:spTree>
    <p:extLst>
      <p:ext uri="{BB962C8B-B14F-4D97-AF65-F5344CB8AC3E}">
        <p14:creationId xmlns:p14="http://schemas.microsoft.com/office/powerpoint/2010/main" val="3971217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n 4" descr="Logotipo, nombre de la empresa&#10;&#10;El contenido generado por IA puede ser incorrecto.">
            <a:extLst>
              <a:ext uri="{FF2B5EF4-FFF2-40B4-BE49-F238E27FC236}">
                <a16:creationId xmlns:a16="http://schemas.microsoft.com/office/drawing/2014/main" id="{92215A1D-35EA-E693-0654-00947908B842}"/>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47514" y="5617156"/>
            <a:ext cx="2063620" cy="1240844"/>
          </a:xfrm>
          <a:prstGeom prst="rect">
            <a:avLst/>
          </a:prstGeom>
        </p:spPr>
      </p:pic>
      <p:sp>
        <p:nvSpPr>
          <p:cNvPr id="12" name="Título 11"/>
          <p:cNvSpPr>
            <a:spLocks noGrp="1"/>
          </p:cNvSpPr>
          <p:nvPr>
            <p:ph type="title"/>
          </p:nvPr>
        </p:nvSpPr>
        <p:spPr>
          <a:xfrm>
            <a:off x="839787" y="1266092"/>
            <a:ext cx="4599960" cy="1072662"/>
          </a:xfrm>
        </p:spPr>
        <p:txBody>
          <a:bodyPr>
            <a:normAutofit fontScale="90000"/>
          </a:bodyPr>
          <a:lstStyle/>
          <a:p>
            <a:r>
              <a:rPr lang="es-ES" b="1" dirty="0">
                <a:latin typeface="Helvetica "/>
              </a:rPr>
              <a:t>Flujo de Funcionamiento del Sistema</a:t>
            </a:r>
            <a:endParaRPr lang="en-US" b="1" dirty="0">
              <a:solidFill>
                <a:srgbClr val="0D4A94"/>
              </a:solidFill>
              <a:latin typeface="Helvetica "/>
            </a:endParaRPr>
          </a:p>
        </p:txBody>
      </p:sp>
      <p:sp>
        <p:nvSpPr>
          <p:cNvPr id="13" name="Marcador de texto 12"/>
          <p:cNvSpPr>
            <a:spLocks noGrp="1"/>
          </p:cNvSpPr>
          <p:nvPr>
            <p:ph type="body" sz="half" idx="2"/>
          </p:nvPr>
        </p:nvSpPr>
        <p:spPr>
          <a:xfrm>
            <a:off x="839787" y="2751525"/>
            <a:ext cx="4723525" cy="2510940"/>
          </a:xfrm>
        </p:spPr>
        <p:txBody>
          <a:bodyPr/>
          <a:lstStyle/>
          <a:p>
            <a:pPr marL="285750" indent="-285750" algn="just">
              <a:buFont typeface="Arial" panose="020B0604020202020204" pitchFamily="34" charset="0"/>
              <a:buChar char="•"/>
            </a:pPr>
            <a:r>
              <a:rPr lang="es-CO" dirty="0">
                <a:latin typeface="Helvetica "/>
              </a:rPr>
              <a:t>Acceso Seguro</a:t>
            </a:r>
          </a:p>
          <a:p>
            <a:pPr marL="285750" indent="-285750" algn="just">
              <a:buFont typeface="Arial" panose="020B0604020202020204" pitchFamily="34" charset="0"/>
              <a:buChar char="•"/>
            </a:pPr>
            <a:r>
              <a:rPr lang="es-CO" dirty="0">
                <a:latin typeface="Helvetica "/>
              </a:rPr>
              <a:t>Gestiona Clientes</a:t>
            </a:r>
          </a:p>
          <a:p>
            <a:pPr marL="285750" indent="-285750" algn="just">
              <a:buFont typeface="Arial" panose="020B0604020202020204" pitchFamily="34" charset="0"/>
              <a:buChar char="•"/>
            </a:pPr>
            <a:r>
              <a:rPr lang="es-CO" dirty="0">
                <a:latin typeface="Helvetica "/>
              </a:rPr>
              <a:t>Controla Habitaciones</a:t>
            </a:r>
          </a:p>
          <a:p>
            <a:pPr marL="285750" indent="-285750" algn="just">
              <a:buFont typeface="Arial" panose="020B0604020202020204" pitchFamily="34" charset="0"/>
              <a:buChar char="•"/>
            </a:pPr>
            <a:r>
              <a:rPr lang="es-CO" dirty="0">
                <a:latin typeface="Helvetica "/>
              </a:rPr>
              <a:t>Administra Reservas</a:t>
            </a:r>
          </a:p>
          <a:p>
            <a:pPr marL="285750" indent="-285750" algn="just">
              <a:buFont typeface="Arial" panose="020B0604020202020204" pitchFamily="34" charset="0"/>
              <a:buChar char="•"/>
            </a:pPr>
            <a:r>
              <a:rPr lang="es-CO" dirty="0">
                <a:latin typeface="Helvetica "/>
              </a:rPr>
              <a:t>Genera Reportes</a:t>
            </a:r>
          </a:p>
          <a:p>
            <a:pPr marL="285750" indent="-285750" algn="just">
              <a:buFont typeface="Arial" panose="020B0604020202020204" pitchFamily="34" charset="0"/>
              <a:buChar char="•"/>
            </a:pPr>
            <a:r>
              <a:rPr lang="es-CO" dirty="0">
                <a:latin typeface="Helvetica "/>
              </a:rPr>
              <a:t>Protege con Roles</a:t>
            </a:r>
            <a:endParaRPr lang="en-US" dirty="0">
              <a:solidFill>
                <a:srgbClr val="0D4A94"/>
              </a:solidFill>
              <a:latin typeface="Helvetica "/>
            </a:endParaRPr>
          </a:p>
        </p:txBody>
      </p:sp>
      <p:pic>
        <p:nvPicPr>
          <p:cNvPr id="3" name="Imagen 2">
            <a:extLst>
              <a:ext uri="{FF2B5EF4-FFF2-40B4-BE49-F238E27FC236}">
                <a16:creationId xmlns:a16="http://schemas.microsoft.com/office/drawing/2014/main" id="{3909533E-10AA-ADB0-21CA-655C72CD07D3}"/>
              </a:ext>
            </a:extLst>
          </p:cNvPr>
          <p:cNvPicPr>
            <a:picLocks noChangeAspect="1"/>
          </p:cNvPicPr>
          <p:nvPr/>
        </p:nvPicPr>
        <p:blipFill>
          <a:blip r:embed="rId4"/>
          <a:stretch>
            <a:fillRect/>
          </a:stretch>
        </p:blipFill>
        <p:spPr>
          <a:xfrm>
            <a:off x="5439747" y="1802423"/>
            <a:ext cx="6479084" cy="3583493"/>
          </a:xfrm>
          <a:prstGeom prst="rect">
            <a:avLst/>
          </a:prstGeom>
        </p:spPr>
      </p:pic>
    </p:spTree>
    <p:extLst>
      <p:ext uri="{BB962C8B-B14F-4D97-AF65-F5344CB8AC3E}">
        <p14:creationId xmlns:p14="http://schemas.microsoft.com/office/powerpoint/2010/main" val="3514002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9279AB8A-A050-D8E8-4EC6-47127AEDDF93}"/>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513BBE9C-B4FC-619B-7DC5-02E25BD45596}"/>
              </a:ext>
            </a:extLst>
          </p:cNvPr>
          <p:cNvSpPr>
            <a:spLocks noGrp="1"/>
          </p:cNvSpPr>
          <p:nvPr>
            <p:ph type="title"/>
          </p:nvPr>
        </p:nvSpPr>
        <p:spPr>
          <a:xfrm>
            <a:off x="3233089" y="1247431"/>
            <a:ext cx="5029168" cy="1072662"/>
          </a:xfrm>
        </p:spPr>
        <p:txBody>
          <a:bodyPr>
            <a:normAutofit/>
          </a:bodyPr>
          <a:lstStyle/>
          <a:p>
            <a:r>
              <a:rPr lang="es-MX" b="1" dirty="0">
                <a:latin typeface="Helvetica "/>
              </a:rPr>
              <a:t>Beneficios del aplicativo</a:t>
            </a:r>
            <a:endParaRPr lang="en-US" b="1" dirty="0">
              <a:solidFill>
                <a:srgbClr val="0D4A94"/>
              </a:solidFill>
              <a:latin typeface="Helvetica "/>
            </a:endParaRPr>
          </a:p>
        </p:txBody>
      </p:sp>
      <p:sp>
        <p:nvSpPr>
          <p:cNvPr id="13" name="Marcador de texto 12">
            <a:extLst>
              <a:ext uri="{FF2B5EF4-FFF2-40B4-BE49-F238E27FC236}">
                <a16:creationId xmlns:a16="http://schemas.microsoft.com/office/drawing/2014/main" id="{7B1B8FEC-7098-C7D4-BD0E-4C594A52AB6C}"/>
              </a:ext>
            </a:extLst>
          </p:cNvPr>
          <p:cNvSpPr>
            <a:spLocks noGrp="1"/>
          </p:cNvSpPr>
          <p:nvPr>
            <p:ph type="body" sz="half" idx="2"/>
          </p:nvPr>
        </p:nvSpPr>
        <p:spPr>
          <a:xfrm>
            <a:off x="1800046" y="2897371"/>
            <a:ext cx="8591907" cy="1640537"/>
          </a:xfrm>
        </p:spPr>
        <p:txBody>
          <a:bodyPr>
            <a:noAutofit/>
          </a:bodyPr>
          <a:lstStyle/>
          <a:p>
            <a:pPr algn="just"/>
            <a:r>
              <a:rPr lang="es-ES" sz="1800" dirty="0">
                <a:latin typeface="Helvetica "/>
              </a:rPr>
              <a:t>Este sistema ofrece una gestión precisa y sin errores al eliminar la duplicidad y pérdida de datos, proporcionando datos en tiempo real sobre la ocupación y disponibilidad. Esto se traduce en una experiencia del cliente mejorada con reservas fluidas e información clara. Además, optimiza la eficiencia administrativa al brindar una visión clara del hotel y garantiza la seguridad y fiabilidad mediante una autenticación robusta y control de accesos.</a:t>
            </a:r>
            <a:endParaRPr lang="en-US" sz="1800" dirty="0">
              <a:solidFill>
                <a:srgbClr val="0D4A94"/>
              </a:solidFill>
              <a:latin typeface="Helvetica "/>
            </a:endParaRPr>
          </a:p>
        </p:txBody>
      </p:sp>
      <p:pic>
        <p:nvPicPr>
          <p:cNvPr id="2" name="Imagen 1" descr="Logotipo, nombre de la empresa&#10;&#10;El contenido generado por IA puede ser incorrecto.">
            <a:extLst>
              <a:ext uri="{FF2B5EF4-FFF2-40B4-BE49-F238E27FC236}">
                <a16:creationId xmlns:a16="http://schemas.microsoft.com/office/drawing/2014/main" id="{046EED0F-B2F6-029B-65EE-CEDC366500B2}"/>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Tree>
    <p:extLst>
      <p:ext uri="{BB962C8B-B14F-4D97-AF65-F5344CB8AC3E}">
        <p14:creationId xmlns:p14="http://schemas.microsoft.com/office/powerpoint/2010/main" val="258776543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F35CCE046B99AE4082AB8BC98A040549" ma:contentTypeVersion="10" ma:contentTypeDescription="Crear nuevo documento." ma:contentTypeScope="" ma:versionID="dfb92a545ba1d1883ff3d06bc15eaa0e">
  <xsd:schema xmlns:xsd="http://www.w3.org/2001/XMLSchema" xmlns:xs="http://www.w3.org/2001/XMLSchema" xmlns:p="http://schemas.microsoft.com/office/2006/metadata/properties" xmlns:ns2="5e536ce7-2723-496a-aa85-1f62a158c012" xmlns:ns3="32b3924c-95bb-48a0-80da-184ed1667e73" targetNamespace="http://schemas.microsoft.com/office/2006/metadata/properties" ma:root="true" ma:fieldsID="1db33b0c94fda852fc9258b41f113b2d" ns2:_="" ns3:_="">
    <xsd:import namespace="5e536ce7-2723-496a-aa85-1f62a158c012"/>
    <xsd:import namespace="32b3924c-95bb-48a0-80da-184ed1667e7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536ce7-2723-496a-aa85-1f62a158c01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Etiquetas de imagen" ma:readOnly="false" ma:fieldId="{5cf76f15-5ced-4ddc-b409-7134ff3c332f}" ma:taxonomyMulti="true" ma:sspId="95eca8a8-430b-43dc-aa39-fa1e393a4505"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2b3924c-95bb-48a0-80da-184ed1667e73"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element name="TaxCatchAll" ma:index="14" nillable="true" ma:displayName="Taxonomy Catch All Column" ma:hidden="true" ma:list="{09f80a16-ce35-487d-8081-694204bd62d3}" ma:internalName="TaxCatchAll" ma:showField="CatchAllData" ma:web="32b3924c-95bb-48a0-80da-184ed1667e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32b3924c-95bb-48a0-80da-184ed1667e73" xsi:nil="true"/>
    <lcf76f155ced4ddcb4097134ff3c332f xmlns="5e536ce7-2723-496a-aa85-1f62a158c012">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58779D7-F917-43AA-AC85-174202F24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536ce7-2723-496a-aa85-1f62a158c012"/>
    <ds:schemaRef ds:uri="32b3924c-95bb-48a0-80da-184ed1667e7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E8B3B72-84BE-4810-99B0-7EA5FB393E5A}">
  <ds:schemaRefs>
    <ds:schemaRef ds:uri="http://schemas.microsoft.com/office/2006/metadata/properties"/>
    <ds:schemaRef ds:uri="http://schemas.microsoft.com/office/infopath/2007/PartnerControls"/>
    <ds:schemaRef ds:uri="32b3924c-95bb-48a0-80da-184ed1667e73"/>
    <ds:schemaRef ds:uri="5e536ce7-2723-496a-aa85-1f62a158c012"/>
  </ds:schemaRefs>
</ds:datastoreItem>
</file>

<file path=customXml/itemProps3.xml><?xml version="1.0" encoding="utf-8"?>
<ds:datastoreItem xmlns:ds="http://schemas.openxmlformats.org/officeDocument/2006/customXml" ds:itemID="{13DEE3DE-09C9-4112-8D70-9E9C00CCD05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306</TotalTime>
  <Words>988</Words>
  <Application>Microsoft Office PowerPoint</Application>
  <PresentationFormat>Panorámica</PresentationFormat>
  <Paragraphs>54</Paragraphs>
  <Slides>15</Slides>
  <Notes>0</Notes>
  <HiddenSlides>0</HiddenSlides>
  <MMClips>1</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15</vt:i4>
      </vt:variant>
    </vt:vector>
  </HeadingPairs>
  <TitlesOfParts>
    <vt:vector size="22" baseType="lpstr">
      <vt:lpstr>Arial</vt:lpstr>
      <vt:lpstr>Calibri</vt:lpstr>
      <vt:lpstr>Calibri Light</vt:lpstr>
      <vt:lpstr>Helvetica </vt:lpstr>
      <vt:lpstr>Helvetica bold</vt:lpstr>
      <vt:lpstr>Montserrat</vt:lpstr>
      <vt:lpstr>Tema de Office</vt:lpstr>
      <vt:lpstr>Sistema de reserva para hoteles  JHOAN ACOSTA – KEVIN PEREZ </vt:lpstr>
      <vt:lpstr> ENFOQUE TECNOSOLUTIONS S.A.S </vt:lpstr>
      <vt:lpstr>Problema existente</vt:lpstr>
      <vt:lpstr>Puntos clave a tener en cuenta</vt:lpstr>
      <vt:lpstr>Nuestra Solución</vt:lpstr>
      <vt:lpstr>Componentes claves del aplicativo</vt:lpstr>
      <vt:lpstr>Componentes claves del aplicativo</vt:lpstr>
      <vt:lpstr>Flujo de Funcionamiento del Sistema</vt:lpstr>
      <vt:lpstr>Beneficios del aplicativo</vt:lpstr>
      <vt:lpstr>Dashboard Principal</vt:lpstr>
      <vt:lpstr>Dashboard Principal</vt:lpstr>
      <vt:lpstr>Conclusión</vt:lpstr>
      <vt:lpstr>Conclusión</vt:lpstr>
      <vt:lpstr>Presentación del sistema</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SOPORTE</dc:creator>
  <cp:lastModifiedBy>Jhoan Acosta</cp:lastModifiedBy>
  <cp:revision>20</cp:revision>
  <dcterms:created xsi:type="dcterms:W3CDTF">2022-01-06T16:12:59Z</dcterms:created>
  <dcterms:modified xsi:type="dcterms:W3CDTF">2025-05-28T20:49:53Z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0x010100F35CCE046B99AE4082AB8BC98A040549</vt:lpwstr>
  </property>
</Properties>
</file>

<file path=docProps/thumbnail.jpeg>
</file>